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309" r:id="rId3"/>
    <p:sldId id="310" r:id="rId4"/>
    <p:sldId id="272" r:id="rId5"/>
    <p:sldId id="297" r:id="rId6"/>
    <p:sldId id="298" r:id="rId7"/>
    <p:sldId id="299" r:id="rId8"/>
    <p:sldId id="311" r:id="rId9"/>
    <p:sldId id="312" r:id="rId10"/>
    <p:sldId id="313" r:id="rId11"/>
    <p:sldId id="314" r:id="rId12"/>
    <p:sldId id="315" r:id="rId13"/>
    <p:sldId id="316" r:id="rId14"/>
    <p:sldId id="300" r:id="rId15"/>
    <p:sldId id="301" r:id="rId16"/>
    <p:sldId id="302" r:id="rId17"/>
    <p:sldId id="296" r:id="rId18"/>
    <p:sldId id="277" r:id="rId19"/>
    <p:sldId id="292" r:id="rId20"/>
    <p:sldId id="317" r:id="rId21"/>
    <p:sldId id="294" r:id="rId22"/>
  </p:sldIdLst>
  <p:sldSz cx="9144000" cy="6858000" type="screen4x3"/>
  <p:notesSz cx="6810375" cy="99425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FE9F1"/>
    <a:srgbClr val="0A2A70"/>
    <a:srgbClr val="73B5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0756" autoAdjust="0"/>
  </p:normalViewPr>
  <p:slideViewPr>
    <p:cSldViewPr>
      <p:cViewPr>
        <p:scale>
          <a:sx n="90" d="100"/>
          <a:sy n="90" d="100"/>
        </p:scale>
        <p:origin x="-324" y="-3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sv-SE"/>
          </a:p>
        </p:txBody>
      </p:sp>
      <p:sp>
        <p:nvSpPr>
          <p:cNvPr id="3" name="Platshållare för datum 2"/>
          <p:cNvSpPr>
            <a:spLocks noGrp="1"/>
          </p:cNvSpPr>
          <p:nvPr>
            <p:ph type="dt"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505A40D-4D36-4AF9-B609-F7D32608C174}" type="datetimeFigureOut">
              <a:rPr lang="sv-SE"/>
              <a:pPr>
                <a:defRPr/>
              </a:pPr>
              <a:t>2014-12-02</a:t>
            </a:fld>
            <a:endParaRPr lang="sv-SE" dirty="0"/>
          </a:p>
        </p:txBody>
      </p:sp>
      <p:sp>
        <p:nvSpPr>
          <p:cNvPr id="4" name="Platshållare för bildobjekt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sv-SE" noProof="0" dirty="0"/>
          </a:p>
        </p:txBody>
      </p:sp>
      <p:sp>
        <p:nvSpPr>
          <p:cNvPr id="5" name="Platshållare för anteckningar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sv-SE"/>
          </a:p>
        </p:txBody>
      </p:sp>
      <p:sp>
        <p:nvSpPr>
          <p:cNvPr id="7" name="Platshållare för bildnumm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25F7CCA-F4D4-4784-9EFB-F8C6095C3B91}" type="slidenum">
              <a:rPr lang="sv-SE"/>
              <a:pPr>
                <a:defRPr/>
              </a:pPr>
              <a:t>‹#›</a:t>
            </a:fld>
            <a:endParaRPr lang="sv-S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tshållare för bildobjekt 1"/>
          <p:cNvSpPr>
            <a:spLocks noGrp="1" noRot="1" noChangeAspect="1"/>
          </p:cNvSpPr>
          <p:nvPr>
            <p:ph type="sldImg"/>
          </p:nvPr>
        </p:nvSpPr>
        <p:spPr bwMode="auto">
          <a:noFill/>
          <a:ln>
            <a:solidFill>
              <a:srgbClr val="000000"/>
            </a:solidFill>
            <a:miter lim="800000"/>
            <a:headEnd/>
            <a:tailEnd/>
          </a:ln>
        </p:spPr>
      </p:sp>
      <p:sp>
        <p:nvSpPr>
          <p:cNvPr id="1536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smtClean="0"/>
              <a:t>CELSIUS – a demonstration and knowledge transfer project with focus on energy efficiency through district heating and cooling </a:t>
            </a:r>
          </a:p>
          <a:p>
            <a:pPr>
              <a:spcBef>
                <a:spcPct val="0"/>
              </a:spcBef>
            </a:pPr>
            <a:endParaRPr lang="sv-SE" smtClean="0"/>
          </a:p>
        </p:txBody>
      </p:sp>
      <p:sp>
        <p:nvSpPr>
          <p:cNvPr id="1536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979E1F-788F-4DDF-B6D6-1DBC4D4BA22B}" type="slidenum">
              <a:rPr lang="sv-SE"/>
              <a:pPr fontAlgn="base">
                <a:spcBef>
                  <a:spcPct val="0"/>
                </a:spcBef>
                <a:spcAft>
                  <a:spcPct val="0"/>
                </a:spcAft>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tshållare för bildobjekt 1"/>
          <p:cNvSpPr>
            <a:spLocks noGrp="1" noRot="1" noChangeAspect="1"/>
          </p:cNvSpPr>
          <p:nvPr>
            <p:ph type="sldImg"/>
          </p:nvPr>
        </p:nvSpPr>
        <p:spPr bwMode="auto">
          <a:noFill/>
          <a:ln>
            <a:solidFill>
              <a:srgbClr val="000000"/>
            </a:solidFill>
            <a:miter lim="800000"/>
            <a:headEnd/>
            <a:tailEnd/>
          </a:ln>
        </p:spPr>
      </p:sp>
      <p:sp>
        <p:nvSpPr>
          <p:cNvPr id="3686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2AEE3D-8CA6-4233-9A2C-E0BE265A413A}" type="slidenum">
              <a:rPr lang="sv-SE"/>
              <a:pPr fontAlgn="base">
                <a:spcBef>
                  <a:spcPct val="0"/>
                </a:spcBef>
                <a:spcAft>
                  <a:spcPct val="0"/>
                </a:spcAft>
              </a:pPr>
              <a:t>13</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p:cNvSpPr>
            <a:spLocks noGrp="1" noRot="1" noChangeAspect="1"/>
          </p:cNvSpPr>
          <p:nvPr>
            <p:ph type="sldImg"/>
          </p:nvPr>
        </p:nvSpPr>
        <p:spPr bwMode="auto">
          <a:noFill/>
          <a:ln>
            <a:solidFill>
              <a:srgbClr val="000000"/>
            </a:solidFill>
            <a:miter lim="800000"/>
            <a:headEnd/>
            <a:tailEnd/>
          </a:ln>
        </p:spPr>
      </p:sp>
      <p:sp>
        <p:nvSpPr>
          <p:cNvPr id="3891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88F292-BDE8-4AEB-A084-75E0AF748FB8}" type="slidenum">
              <a:rPr lang="sv-SE"/>
              <a:pPr fontAlgn="base">
                <a:spcBef>
                  <a:spcPct val="0"/>
                </a:spcBef>
                <a:spcAft>
                  <a:spcPct val="0"/>
                </a:spcAft>
              </a:pPr>
              <a:t>14</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tshållare för bildobjekt 1"/>
          <p:cNvSpPr>
            <a:spLocks noGrp="1" noRot="1" noChangeAspect="1"/>
          </p:cNvSpPr>
          <p:nvPr>
            <p:ph type="sldImg"/>
          </p:nvPr>
        </p:nvSpPr>
        <p:spPr bwMode="auto">
          <a:noFill/>
          <a:ln>
            <a:solidFill>
              <a:srgbClr val="000000"/>
            </a:solidFill>
            <a:miter lim="800000"/>
            <a:headEnd/>
            <a:tailEnd/>
          </a:ln>
        </p:spPr>
      </p:sp>
      <p:sp>
        <p:nvSpPr>
          <p:cNvPr id="4096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015BC6-F59F-4E29-8D66-096373661653}" type="slidenum">
              <a:rPr lang="sv-SE"/>
              <a:pPr fontAlgn="base">
                <a:spcBef>
                  <a:spcPct val="0"/>
                </a:spcBef>
                <a:spcAft>
                  <a:spcPct val="0"/>
                </a:spcAft>
              </a:pPr>
              <a:t>15</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tshållare för bildobjekt 1"/>
          <p:cNvSpPr>
            <a:spLocks noGrp="1" noRot="1" noChangeAspect="1"/>
          </p:cNvSpPr>
          <p:nvPr>
            <p:ph type="sldImg"/>
          </p:nvPr>
        </p:nvSpPr>
        <p:spPr bwMode="auto">
          <a:noFill/>
          <a:ln>
            <a:solidFill>
              <a:srgbClr val="000000"/>
            </a:solidFill>
            <a:miter lim="800000"/>
            <a:headEnd/>
            <a:tailEnd/>
          </a:ln>
        </p:spPr>
      </p:sp>
      <p:sp>
        <p:nvSpPr>
          <p:cNvPr id="4608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EC97C8-499C-4F4F-8C51-DF7D30611327}" type="slidenum">
              <a:rPr lang="sv-SE"/>
              <a:pPr fontAlgn="base">
                <a:spcBef>
                  <a:spcPct val="0"/>
                </a:spcBef>
                <a:spcAft>
                  <a:spcPct val="0"/>
                </a:spcAft>
              </a:pPr>
              <a:t>19</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tshållare för bildobjekt 1"/>
          <p:cNvSpPr>
            <a:spLocks noGrp="1" noRot="1" noChangeAspect="1"/>
          </p:cNvSpPr>
          <p:nvPr>
            <p:ph type="sldImg"/>
          </p:nvPr>
        </p:nvSpPr>
        <p:spPr bwMode="auto">
          <a:noFill/>
          <a:ln>
            <a:solidFill>
              <a:srgbClr val="000000"/>
            </a:solidFill>
            <a:miter lim="800000"/>
            <a:headEnd/>
            <a:tailEnd/>
          </a:ln>
        </p:spPr>
      </p:sp>
      <p:sp>
        <p:nvSpPr>
          <p:cNvPr id="48130"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661738-66A4-4203-9DEC-927B5D8E0876}" type="slidenum">
              <a:rPr lang="sv-SE"/>
              <a:pPr fontAlgn="base">
                <a:spcBef>
                  <a:spcPct val="0"/>
                </a:spcBef>
                <a:spcAft>
                  <a:spcPct val="0"/>
                </a:spcAft>
              </a:pPr>
              <a:t>20</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tshållare för bildobjekt 1"/>
          <p:cNvSpPr>
            <a:spLocks noGrp="1" noRot="1" noChangeAspect="1"/>
          </p:cNvSpPr>
          <p:nvPr>
            <p:ph type="sldImg"/>
          </p:nvPr>
        </p:nvSpPr>
        <p:spPr bwMode="auto">
          <a:noFill/>
          <a:ln>
            <a:solidFill>
              <a:srgbClr val="000000"/>
            </a:solidFill>
            <a:miter lim="800000"/>
            <a:headEnd/>
            <a:tailEnd/>
          </a:ln>
        </p:spPr>
      </p:sp>
      <p:sp>
        <p:nvSpPr>
          <p:cNvPr id="5017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1E4B4-58C2-461D-BEA9-B7820A85C761}" type="slidenum">
              <a:rPr lang="sv-SE"/>
              <a:pPr fontAlgn="base">
                <a:spcBef>
                  <a:spcPct val="0"/>
                </a:spcBef>
                <a:spcAft>
                  <a:spcPct val="0"/>
                </a:spcAft>
              </a:pPr>
              <a:t>21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tshållare för bildobjekt 1"/>
          <p:cNvSpPr>
            <a:spLocks noGrp="1" noRot="1" noChangeAspect="1"/>
          </p:cNvSpPr>
          <p:nvPr>
            <p:ph type="sldImg"/>
          </p:nvPr>
        </p:nvSpPr>
        <p:spPr bwMode="auto">
          <a:noFill/>
          <a:ln>
            <a:solidFill>
              <a:srgbClr val="000000"/>
            </a:solidFill>
            <a:miter lim="800000"/>
            <a:headEnd/>
            <a:tailEnd/>
          </a:ln>
        </p:spPr>
      </p:sp>
      <p:sp>
        <p:nvSpPr>
          <p:cNvPr id="2048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E40FBE-A0FA-46A9-B9E2-D217829A7D6F}" type="slidenum">
              <a:rPr lang="sv-SE"/>
              <a:pPr fontAlgn="base">
                <a:spcBef>
                  <a:spcPct val="0"/>
                </a:spcBef>
                <a:spcAft>
                  <a:spcPct val="0"/>
                </a:spcAft>
              </a:pPr>
              <a:t>5</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tshållare för bildobjekt 1"/>
          <p:cNvSpPr>
            <a:spLocks noGrp="1" noRot="1" noChangeAspect="1"/>
          </p:cNvSpPr>
          <p:nvPr>
            <p:ph type="sldImg"/>
          </p:nvPr>
        </p:nvSpPr>
        <p:spPr bwMode="auto">
          <a:noFill/>
          <a:ln>
            <a:solidFill>
              <a:srgbClr val="000000"/>
            </a:solidFill>
            <a:miter lim="800000"/>
            <a:headEnd/>
            <a:tailEnd/>
          </a:ln>
        </p:spPr>
      </p:sp>
      <p:sp>
        <p:nvSpPr>
          <p:cNvPr id="22530"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z="1800" smtClean="0"/>
              <a:t>Vertical City (160 000m2 /apartment/offices/hotels, saving approx 80 % cooling)</a:t>
            </a:r>
          </a:p>
          <a:p>
            <a:pPr>
              <a:spcBef>
                <a:spcPct val="0"/>
              </a:spcBef>
            </a:pPr>
            <a:endParaRPr lang="sv-SE" smtClean="0"/>
          </a:p>
        </p:txBody>
      </p:sp>
      <p:sp>
        <p:nvSpPr>
          <p:cNvPr id="2253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9F345F-6F60-4B56-8AEC-E9249F73B9A7}" type="slidenum">
              <a:rPr lang="sv-SE"/>
              <a:pPr fontAlgn="base">
                <a:spcBef>
                  <a:spcPct val="0"/>
                </a:spcBef>
                <a:spcAft>
                  <a:spcPct val="0"/>
                </a:spcAft>
              </a:pPr>
              <a:t>6</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p:cNvSpPr>
            <a:spLocks noGrp="1" noRot="1" noChangeAspect="1"/>
          </p:cNvSpPr>
          <p:nvPr>
            <p:ph type="sldImg"/>
          </p:nvPr>
        </p:nvSpPr>
        <p:spPr bwMode="auto">
          <a:noFill/>
          <a:ln>
            <a:solidFill>
              <a:srgbClr val="000000"/>
            </a:solidFill>
            <a:miter lim="800000"/>
            <a:headEnd/>
            <a:tailEnd/>
          </a:ln>
        </p:spPr>
      </p:sp>
      <p:sp>
        <p:nvSpPr>
          <p:cNvPr id="2457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5053DE-409E-4CB7-A4EF-DC0B79E16E4B}" type="slidenum">
              <a:rPr lang="sv-SE"/>
              <a:pPr fontAlgn="base">
                <a:spcBef>
                  <a:spcPct val="0"/>
                </a:spcBef>
                <a:spcAft>
                  <a:spcPct val="0"/>
                </a:spcAft>
              </a:pPr>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tshållare för bildobjekt 1"/>
          <p:cNvSpPr>
            <a:spLocks noGrp="1" noRot="1" noChangeAspect="1"/>
          </p:cNvSpPr>
          <p:nvPr>
            <p:ph type="sldImg"/>
          </p:nvPr>
        </p:nvSpPr>
        <p:spPr bwMode="auto">
          <a:noFill/>
          <a:ln>
            <a:solidFill>
              <a:srgbClr val="000000"/>
            </a:solidFill>
            <a:miter lim="800000"/>
            <a:headEnd/>
            <a:tailEnd/>
          </a:ln>
        </p:spPr>
      </p:sp>
      <p:sp>
        <p:nvSpPr>
          <p:cNvPr id="2662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London Borough of Islington Council recently completed the first phase of Bunhill Heat and Power, a 1km heat network served by a 2MWe gas CHP engine. The second phase (LO2 &amp; 3) intends to recover waste heat from a large electricity substation and a London Underground mid-tunnel ventilation shaft using heat pump technology. It also aims to provide heating to an additional 620 council owned homes and around 1,000 new build homes, 5,000m</a:t>
            </a:r>
            <a:r>
              <a:rPr lang="en-US" baseline="30000" smtClean="0"/>
              <a:t>2</a:t>
            </a:r>
            <a:r>
              <a:rPr lang="en-US" smtClean="0"/>
              <a:t> commercial space, student and hotel accommodation. The plans include a hydraulic connection to the first phase’s heat network, which currently serves 880 residential council homes and two leisure centre</a:t>
            </a:r>
          </a:p>
          <a:p>
            <a:pPr>
              <a:spcBef>
                <a:spcPct val="0"/>
              </a:spcBef>
            </a:pPr>
            <a:endParaRPr lang="en-US" smtClean="0"/>
          </a:p>
          <a:p>
            <a:pPr>
              <a:spcBef>
                <a:spcPct val="0"/>
              </a:spcBef>
            </a:pPr>
            <a:r>
              <a:rPr lang="en-US" smtClean="0"/>
              <a:t>Heat is generated from electrical transformers during their normal activity as a result of losses incurred during voltage conversion. At UK Power Network Ltd.’s (UKPN) City Road substation the transformers are cooled using an oil system and the heat is currently lost to the environment. Separate from the sub station, a nearby London Underground mid-tunnel ventilation shaft ventilates the tube through the use of mechanical ventilation exhausting warm air into the environment. Islington Council aim to capture this waste heat and use it to heat 620 council owned homes and potentially up to 1,000 new build homes, commercial space, student and hotel accommodation. The heat will be captured using heat exchangers and heat pump systems. The heat pump COP’s achievable are estimated to be approximately 3 for the ventilation shaft to approximately 5.5 for the electrical transformer at peak operating temperature. The peak thermal output available (approximately 1.16 MW) is expected to meet the base load for the connected properties, allowing the waste heat to be utilised all year.  </a:t>
            </a:r>
          </a:p>
          <a:p>
            <a:pPr>
              <a:spcBef>
                <a:spcPct val="0"/>
              </a:spcBef>
            </a:pPr>
            <a:r>
              <a:rPr lang="en-US" smtClean="0"/>
              <a:t> </a:t>
            </a:r>
          </a:p>
          <a:p>
            <a:pPr>
              <a:spcBef>
                <a:spcPct val="0"/>
              </a:spcBef>
            </a:pPr>
            <a:r>
              <a:rPr lang="en-US" smtClean="0"/>
              <a:t>Islington Council plan to incorporate a thermal store near to the electrical substation heat pump to even out demand if necessary. The initial feasibility study suggested a 130 m</a:t>
            </a:r>
            <a:r>
              <a:rPr lang="en-US" baseline="30000" smtClean="0"/>
              <a:t>3</a:t>
            </a:r>
            <a:r>
              <a:rPr lang="en-US" smtClean="0"/>
              <a:t> store should meet this requirement. CHP generation is also being considered to drive the heat pump.  </a:t>
            </a:r>
          </a:p>
          <a:p>
            <a:pPr>
              <a:spcBef>
                <a:spcPct val="0"/>
              </a:spcBef>
            </a:pPr>
            <a:r>
              <a:rPr lang="en-US" smtClean="0"/>
              <a:t> </a:t>
            </a:r>
          </a:p>
          <a:p>
            <a:pPr>
              <a:spcBef>
                <a:spcPct val="0"/>
              </a:spcBef>
            </a:pPr>
            <a:r>
              <a:rPr lang="en-US" smtClean="0"/>
              <a:t>Phase 1 and Phase 2 of the district heating network are planned to be hydraulically connected. This will result in a challenging operation and controls design and may result in differing supply temperatures  on the network, or variable seasonal operating temperatures. </a:t>
            </a:r>
          </a:p>
          <a:p>
            <a:pPr>
              <a:spcBef>
                <a:spcPct val="0"/>
              </a:spcBef>
            </a:pPr>
            <a:r>
              <a:rPr lang="en-US" smtClean="0"/>
              <a:t>2 MWe reciprocating gas CHP engine </a:t>
            </a:r>
          </a:p>
          <a:p>
            <a:pPr>
              <a:spcBef>
                <a:spcPct val="0"/>
              </a:spcBef>
            </a:pPr>
            <a:r>
              <a:rPr lang="en-US" smtClean="0"/>
              <a:t>Heat meters </a:t>
            </a:r>
          </a:p>
          <a:p>
            <a:pPr>
              <a:spcBef>
                <a:spcPct val="0"/>
              </a:spcBef>
            </a:pPr>
            <a:r>
              <a:rPr lang="en-US" smtClean="0"/>
              <a:t>115m</a:t>
            </a:r>
            <a:r>
              <a:rPr lang="en-US" baseline="30000" smtClean="0"/>
              <a:t>3</a:t>
            </a:r>
            <a:r>
              <a:rPr lang="en-US" smtClean="0"/>
              <a:t> Accumulator/thermal store</a:t>
            </a:r>
          </a:p>
          <a:p>
            <a:pPr>
              <a:spcBef>
                <a:spcPct val="0"/>
              </a:spcBef>
            </a:pPr>
            <a:endParaRPr lang="sv-SE" smtClean="0"/>
          </a:p>
        </p:txBody>
      </p:sp>
      <p:sp>
        <p:nvSpPr>
          <p:cNvPr id="2662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423B86-79AD-4084-AE11-CE7F53118090}" type="slidenum">
              <a:rPr lang="sv-SE"/>
              <a:pPr fontAlgn="base">
                <a:spcBef>
                  <a:spcPct val="0"/>
                </a:spcBef>
                <a:spcAft>
                  <a:spcPct val="0"/>
                </a:spcAft>
              </a:pPr>
              <a:t>8</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tshållare för bildobjekt 1"/>
          <p:cNvSpPr>
            <a:spLocks noGrp="1" noRot="1" noChangeAspect="1"/>
          </p:cNvSpPr>
          <p:nvPr>
            <p:ph type="sldImg"/>
          </p:nvPr>
        </p:nvSpPr>
        <p:spPr bwMode="auto">
          <a:noFill/>
          <a:ln>
            <a:solidFill>
              <a:srgbClr val="000000"/>
            </a:solidFill>
            <a:miter lim="800000"/>
            <a:headEnd/>
            <a:tailEnd/>
          </a:ln>
        </p:spPr>
      </p:sp>
      <p:sp>
        <p:nvSpPr>
          <p:cNvPr id="2867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7E1C8-139E-4DD0-BA66-53DEC41F09FE}" type="slidenum">
              <a:rPr lang="sv-SE"/>
              <a:pPr fontAlgn="base">
                <a:spcBef>
                  <a:spcPct val="0"/>
                </a:spcBef>
                <a:spcAft>
                  <a:spcPct val="0"/>
                </a:spcAft>
              </a:pPr>
              <a:t>9</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tshållare för bildobjekt 1"/>
          <p:cNvSpPr>
            <a:spLocks noGrp="1" noRot="1" noChangeAspect="1"/>
          </p:cNvSpPr>
          <p:nvPr>
            <p:ph type="sldImg"/>
          </p:nvPr>
        </p:nvSpPr>
        <p:spPr bwMode="auto">
          <a:noFill/>
          <a:ln>
            <a:solidFill>
              <a:srgbClr val="000000"/>
            </a:solidFill>
            <a:miter lim="800000"/>
            <a:headEnd/>
            <a:tailEnd/>
          </a:ln>
        </p:spPr>
      </p:sp>
      <p:sp>
        <p:nvSpPr>
          <p:cNvPr id="3072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FBA8B-506A-4643-B631-377D15F888FC}" type="slidenum">
              <a:rPr lang="sv-SE"/>
              <a:pPr fontAlgn="base">
                <a:spcBef>
                  <a:spcPct val="0"/>
                </a:spcBef>
                <a:spcAft>
                  <a:spcPct val="0"/>
                </a:spcAft>
              </a:pPr>
              <a:t>10</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tshållare för bildobjekt 1"/>
          <p:cNvSpPr>
            <a:spLocks noGrp="1" noRot="1" noChangeAspect="1"/>
          </p:cNvSpPr>
          <p:nvPr>
            <p:ph type="sldImg"/>
          </p:nvPr>
        </p:nvSpPr>
        <p:spPr bwMode="auto">
          <a:noFill/>
          <a:ln>
            <a:solidFill>
              <a:srgbClr val="000000"/>
            </a:solidFill>
            <a:miter lim="800000"/>
            <a:headEnd/>
            <a:tailEnd/>
          </a:ln>
        </p:spPr>
      </p:sp>
      <p:sp>
        <p:nvSpPr>
          <p:cNvPr id="32770"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31F123-9988-455B-9A4F-C683B093AC80}" type="slidenum">
              <a:rPr lang="sv-SE"/>
              <a:pPr fontAlgn="base">
                <a:spcBef>
                  <a:spcPct val="0"/>
                </a:spcBef>
                <a:spcAft>
                  <a:spcPct val="0"/>
                </a:spcAft>
              </a:pPr>
              <a:t>11</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308777-9C33-400D-8994-59D8064C2A7A}" type="slidenum">
              <a:rPr lang="sv-SE"/>
              <a:pPr fontAlgn="base">
                <a:spcBef>
                  <a:spcPct val="0"/>
                </a:spcBef>
                <a:spcAft>
                  <a:spcPct val="0"/>
                </a:spcAft>
              </a:pPr>
              <a:t>12</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10"/>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1FAECA8-A41A-47E5-AB19-2ED848E8EFDF}" type="datetimeFigureOut">
              <a:rPr lang="sv-SE"/>
              <a:pPr>
                <a:defRPr/>
              </a:pPr>
              <a:t>2014-12-02</a:t>
            </a:fld>
            <a:endParaRPr lang="sv-SE" dirty="0"/>
          </a:p>
        </p:txBody>
      </p:sp>
      <p:sp>
        <p:nvSpPr>
          <p:cNvPr id="5" name="Platshållare för sidfot 11"/>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6" name="Platshållare för bildnummer 12"/>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F0FD2EE-5B13-4408-891F-EB76CC18209E}" type="slidenum">
              <a:rPr lang="sv-SE"/>
              <a:pPr>
                <a:defRPr/>
              </a:pPr>
              <a:t>‹#›</a:t>
            </a:fld>
            <a:endParaRPr lang="sv-S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755BFAB-E734-428C-8938-1145541D90ED}" type="datetimeFigureOut">
              <a:rPr lang="sv-SE"/>
              <a:pPr>
                <a:defRPr/>
              </a:pPr>
              <a:t>2014-12-02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1D1B972-F304-49C0-AAA2-90124462FBE0}" type="slidenum">
              <a:rPr lang="sv-SE"/>
              <a:pPr>
                <a:defRPr/>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C3247BA-F2BC-4F49-99FF-F5749940CBAC}" type="datetimeFigureOut">
              <a:rPr lang="sv-SE"/>
              <a:pPr>
                <a:defRPr/>
              </a:pPr>
              <a:t>2014-12-02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F3DF202-9363-4008-945E-FE0A2C824F29}" type="slidenum">
              <a:rPr lang="sv-SE"/>
              <a:pPr>
                <a:defRPr/>
              </a:pP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3F63038-6BEF-485F-99A1-1668E4021E90}" type="datetimeFigureOut">
              <a:rPr lang="sv-SE"/>
              <a:pPr>
                <a:defRPr/>
              </a:pPr>
              <a:t>2014-12-02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62DCFEF-A8C9-4572-9F18-DD6DB1F95E92}"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C1A33B1-87A3-4E6C-9427-2E6D50BCC334}" type="datetimeFigureOut">
              <a:rPr lang="sv-SE"/>
              <a:pPr>
                <a:defRPr/>
              </a:pPr>
              <a:t>2014-12-02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CAF0DF1-4862-4D75-B462-081B91BB1CB4}" type="slidenum">
              <a:rPr lang="sv-SE"/>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8A1B9CF-B14F-434B-9D5A-0D2118A77226}" type="datetimeFigureOut">
              <a:rPr lang="sv-SE"/>
              <a:pPr>
                <a:defRPr/>
              </a:pPr>
              <a:t>2014-12-02</a:t>
            </a:fld>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DC15D2D-72DB-4530-9D37-BC158820BC53}"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1C4144C-8716-4DBA-A53D-5C9E2041A8C4}" type="datetimeFigureOut">
              <a:rPr lang="sv-SE"/>
              <a:pPr>
                <a:defRPr/>
              </a:pPr>
              <a:t>2014-12-02</a:t>
            </a:fld>
            <a:endParaRPr lang="sv-SE" dirty="0"/>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ADEF276-3A11-448B-8D84-C61F4B25F0DD}" type="slidenum">
              <a:rPr lang="sv-SE"/>
              <a:pPr>
                <a:defRPr/>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ACCD161-B7C0-4419-A0EC-2AAC741895CA}" type="datetimeFigureOut">
              <a:rPr lang="sv-SE"/>
              <a:pPr>
                <a:defRPr/>
              </a:pPr>
              <a:t>2014-12-02</a:t>
            </a:fld>
            <a:endParaRPr lang="sv-SE" dirty="0"/>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2C9947C-84B2-45F0-BE89-00E45BE67BAB}" type="slidenum">
              <a:rPr lang="sv-SE"/>
              <a:pPr>
                <a:defRPr/>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44896D6-8BF8-4E21-AB87-1FE3B2890D72}" type="datetimeFigureOut">
              <a:rPr lang="sv-SE"/>
              <a:pPr>
                <a:defRPr/>
              </a:pPr>
              <a:t>2014-12-02</a:t>
            </a:fld>
            <a:endParaRPr lang="sv-SE" dirty="0"/>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702C37C-D65B-4FA2-8FD2-DCCA12263116}" type="slidenum">
              <a:rPr lang="sv-SE"/>
              <a:pPr>
                <a:defRPr/>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8BE4DF7-55D2-46D5-B0F9-4FAB4180763A}" type="datetimeFigureOut">
              <a:rPr lang="sv-SE"/>
              <a:pPr>
                <a:defRPr/>
              </a:pPr>
              <a:t>2014-12-02</a:t>
            </a:fld>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89FA7D5-4489-4C3A-B764-FEE619C12366}" type="slidenum">
              <a:rPr lang="sv-SE"/>
              <a:pPr>
                <a:defRPr/>
              </a:pPr>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BE0938D-B6E1-4EFF-9F9D-A9576CA1840D}" type="datetimeFigureOut">
              <a:rPr lang="sv-SE"/>
              <a:pPr>
                <a:defRPr/>
              </a:pPr>
              <a:t>2014-12-02</a:t>
            </a:fld>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DED7441-B1BE-46C7-8835-6A32E3EE0259}" type="slidenum">
              <a:rPr lang="sv-SE"/>
              <a:pPr>
                <a:defRPr/>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1028" name="Bildobjekt 6"/>
          <p:cNvPicPr>
            <a:picLocks noChangeAspect="1"/>
          </p:cNvPicPr>
          <p:nvPr userDrawn="1"/>
        </p:nvPicPr>
        <p:blipFill>
          <a:blip r:embed="rId13"/>
          <a:srcRect/>
          <a:stretch>
            <a:fillRect/>
          </a:stretch>
        </p:blipFill>
        <p:spPr bwMode="auto">
          <a:xfrm>
            <a:off x="7805738" y="6092825"/>
            <a:ext cx="1230312" cy="684213"/>
          </a:xfrm>
          <a:prstGeom prst="rect">
            <a:avLst/>
          </a:prstGeom>
          <a:noFill/>
          <a:ln w="9525">
            <a:noFill/>
            <a:miter lim="800000"/>
            <a:headEnd/>
            <a:tailEnd/>
          </a:ln>
        </p:spPr>
      </p:pic>
      <p:pic>
        <p:nvPicPr>
          <p:cNvPr id="1029" name="Bildobjekt 7"/>
          <p:cNvPicPr>
            <a:picLocks noChangeAspect="1"/>
          </p:cNvPicPr>
          <p:nvPr userDrawn="1"/>
        </p:nvPicPr>
        <p:blipFill>
          <a:blip r:embed="rId14"/>
          <a:srcRect/>
          <a:stretch>
            <a:fillRect/>
          </a:stretch>
        </p:blipFill>
        <p:spPr bwMode="auto">
          <a:xfrm>
            <a:off x="44450" y="6146800"/>
            <a:ext cx="1008063" cy="676275"/>
          </a:xfrm>
          <a:prstGeom prst="rect">
            <a:avLst/>
          </a:prstGeom>
          <a:noFill/>
          <a:ln w="9525">
            <a:noFill/>
            <a:miter lim="800000"/>
            <a:headEnd/>
            <a:tailEnd/>
          </a:ln>
        </p:spPr>
      </p:pic>
      <p:sp>
        <p:nvSpPr>
          <p:cNvPr id="10" name="Rektangel 9"/>
          <p:cNvSpPr/>
          <p:nvPr userDrawn="1"/>
        </p:nvSpPr>
        <p:spPr>
          <a:xfrm>
            <a:off x="-1588" y="5986463"/>
            <a:ext cx="9144001" cy="100012"/>
          </a:xfrm>
          <a:prstGeom prst="rect">
            <a:avLst/>
          </a:prstGeom>
          <a:solidFill>
            <a:srgbClr val="73B5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4" name="textruta 3"/>
          <p:cNvSpPr txBox="1"/>
          <p:nvPr userDrawn="1"/>
        </p:nvSpPr>
        <p:spPr>
          <a:xfrm>
            <a:off x="2771775" y="6148388"/>
            <a:ext cx="3024188" cy="708025"/>
          </a:xfrm>
          <a:prstGeom prst="rect">
            <a:avLst/>
          </a:prstGeom>
          <a:noFill/>
        </p:spPr>
        <p:txBody>
          <a:bodyPr>
            <a:spAutoFit/>
          </a:bodyPr>
          <a:lstStyle/>
          <a:p>
            <a:pPr fontAlgn="auto">
              <a:spcBef>
                <a:spcPts val="0"/>
              </a:spcBef>
              <a:spcAft>
                <a:spcPts val="0"/>
              </a:spcAft>
              <a:defRPr/>
            </a:pPr>
            <a:r>
              <a:rPr lang="en-US" sz="1000" dirty="0">
                <a:latin typeface="+mn-lt"/>
              </a:rPr>
              <a:t>This project has received funding from the European Union’s Seventh Framework </a:t>
            </a:r>
            <a:r>
              <a:rPr lang="en-US" sz="1000" dirty="0" err="1">
                <a:latin typeface="+mn-lt"/>
              </a:rPr>
              <a:t>Programme</a:t>
            </a:r>
            <a:r>
              <a:rPr lang="en-US" sz="1000" dirty="0">
                <a:latin typeface="+mn-lt"/>
              </a:rPr>
              <a:t> for research, technological development and demonstration under grant agreement no 314441.</a:t>
            </a:r>
            <a:endParaRPr lang="en-GB" sz="1000" dirty="0">
              <a:latin typeface="+mn-lt"/>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teborgenergi.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intranet.goteborgenergi.se/default.aspx?id=9737"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file:///\\upload.wikimedia.org\wikipedia\commons\c\c9\hohenzollernbr%25c3%25bccke_in_k%25c3%25b6ln.jpg" TargetMode="External"/><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1408113" y="1420813"/>
            <a:ext cx="6400800" cy="4064000"/>
          </a:xfrm>
        </p:spPr>
        <p:txBody>
          <a:bodyPr rtlCol="0">
            <a:normAutofit fontScale="92500" lnSpcReduction="10000"/>
          </a:bodyPr>
          <a:lstStyle/>
          <a:p>
            <a:pPr fontAlgn="auto">
              <a:spcAft>
                <a:spcPts val="0"/>
              </a:spcAft>
              <a:buFont typeface="Arial" pitchFamily="34" charset="0"/>
              <a:buNone/>
              <a:defRPr/>
            </a:pPr>
            <a:r>
              <a:rPr lang="sv-SE" sz="6500" dirty="0" smtClean="0"/>
              <a:t>CELSIUS* and  </a:t>
            </a:r>
            <a:r>
              <a:rPr lang="sv-SE" sz="6500" dirty="0" err="1" smtClean="0"/>
              <a:t>District</a:t>
            </a:r>
            <a:r>
              <a:rPr lang="sv-SE" sz="6500" dirty="0" smtClean="0"/>
              <a:t> </a:t>
            </a:r>
            <a:r>
              <a:rPr lang="sv-SE" sz="6500" dirty="0" err="1" smtClean="0"/>
              <a:t>Heating</a:t>
            </a:r>
            <a:endParaRPr lang="sv-SE" sz="6500" dirty="0" smtClean="0"/>
          </a:p>
          <a:p>
            <a:pPr fontAlgn="auto">
              <a:spcAft>
                <a:spcPts val="0"/>
              </a:spcAft>
              <a:buFont typeface="Arial" pitchFamily="34" charset="0"/>
              <a:buNone/>
              <a:defRPr/>
            </a:pPr>
            <a:endParaRPr lang="sv-SE" sz="2000" dirty="0" smtClean="0"/>
          </a:p>
          <a:p>
            <a:pPr fontAlgn="auto">
              <a:spcAft>
                <a:spcPts val="0"/>
              </a:spcAft>
              <a:buFont typeface="Arial" pitchFamily="34" charset="0"/>
              <a:buNone/>
              <a:defRPr/>
            </a:pPr>
            <a:endParaRPr lang="sv-SE" sz="2000" dirty="0" smtClean="0"/>
          </a:p>
          <a:p>
            <a:pPr fontAlgn="auto">
              <a:spcAft>
                <a:spcPts val="0"/>
              </a:spcAft>
              <a:buFont typeface="Arial" pitchFamily="34" charset="0"/>
              <a:buNone/>
              <a:defRPr/>
            </a:pPr>
            <a:r>
              <a:rPr lang="sv-SE" sz="2000" dirty="0" smtClean="0"/>
              <a:t>*</a:t>
            </a:r>
            <a:r>
              <a:rPr lang="sv-SE" sz="2000" dirty="0" err="1" smtClean="0"/>
              <a:t>Combined</a:t>
            </a:r>
            <a:r>
              <a:rPr lang="sv-SE" sz="2000" dirty="0" smtClean="0"/>
              <a:t> </a:t>
            </a:r>
            <a:r>
              <a:rPr lang="sv-SE" sz="2000" dirty="0" err="1" smtClean="0"/>
              <a:t>Efficient</a:t>
            </a:r>
            <a:r>
              <a:rPr lang="sv-SE" sz="2000" dirty="0" smtClean="0"/>
              <a:t> </a:t>
            </a:r>
            <a:r>
              <a:rPr lang="sv-SE" sz="2000" dirty="0" err="1" smtClean="0"/>
              <a:t>Large</a:t>
            </a:r>
            <a:r>
              <a:rPr lang="sv-SE" sz="2000" dirty="0" smtClean="0"/>
              <a:t> </a:t>
            </a:r>
            <a:r>
              <a:rPr lang="sv-SE" sz="2000" dirty="0" err="1" smtClean="0"/>
              <a:t>Scale</a:t>
            </a:r>
            <a:r>
              <a:rPr lang="sv-SE" sz="2000" dirty="0" smtClean="0"/>
              <a:t> </a:t>
            </a:r>
            <a:r>
              <a:rPr lang="sv-SE" sz="2000" dirty="0" err="1" smtClean="0"/>
              <a:t>Integrated</a:t>
            </a:r>
            <a:r>
              <a:rPr lang="sv-SE" sz="2000" dirty="0" smtClean="0"/>
              <a:t> Urban Systems</a:t>
            </a:r>
          </a:p>
          <a:p>
            <a:pPr fontAlgn="auto">
              <a:spcAft>
                <a:spcPts val="0"/>
              </a:spcAft>
              <a:buFont typeface="Arial" pitchFamily="34" charset="0"/>
              <a:buNone/>
              <a:defRPr/>
            </a:pPr>
            <a:endParaRPr lang="sv-SE" sz="2000" dirty="0" smtClean="0"/>
          </a:p>
          <a:p>
            <a:pPr fontAlgn="auto">
              <a:spcAft>
                <a:spcPts val="0"/>
              </a:spcAft>
              <a:buFont typeface="Arial" pitchFamily="34" charset="0"/>
              <a:buNone/>
              <a:defRPr/>
            </a:pPr>
            <a:endParaRPr lang="sv-SE" sz="2000" dirty="0"/>
          </a:p>
          <a:p>
            <a:pPr fontAlgn="auto">
              <a:spcAft>
                <a:spcPts val="0"/>
              </a:spcAft>
              <a:buFont typeface="Arial" pitchFamily="34" charset="0"/>
              <a:buNone/>
              <a:defRPr/>
            </a:pPr>
            <a:r>
              <a:rPr lang="sv-SE" sz="1600" dirty="0" smtClean="0"/>
              <a:t>Jonas </a:t>
            </a:r>
            <a:r>
              <a:rPr lang="sv-SE" sz="1600" dirty="0" err="1" smtClean="0"/>
              <a:t>Cognell</a:t>
            </a:r>
            <a:endParaRPr lang="sv-SE" sz="1600" dirty="0" smtClean="0"/>
          </a:p>
          <a:p>
            <a:pPr fontAlgn="auto">
              <a:spcAft>
                <a:spcPts val="0"/>
              </a:spcAft>
              <a:buFont typeface="Arial" pitchFamily="34" charset="0"/>
              <a:buNone/>
              <a:defRPr/>
            </a:pPr>
            <a:r>
              <a:rPr lang="sv-SE" sz="1600" i="1" dirty="0" smtClean="0"/>
              <a:t>2014.11.20</a:t>
            </a:r>
          </a:p>
        </p:txBody>
      </p:sp>
      <p:sp>
        <p:nvSpPr>
          <p:cNvPr id="6" name="Rektangel 5"/>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4339" name="textruta 6"/>
          <p:cNvSpPr txBox="1">
            <a:spLocks noChangeArrowheads="1"/>
          </p:cNvSpPr>
          <p:nvPr/>
        </p:nvSpPr>
        <p:spPr bwMode="auto">
          <a:xfrm>
            <a:off x="2700338" y="6165850"/>
            <a:ext cx="3816350" cy="554038"/>
          </a:xfrm>
          <a:prstGeom prst="rect">
            <a:avLst/>
          </a:prstGeom>
          <a:noFill/>
          <a:ln w="9525">
            <a:noFill/>
            <a:miter lim="800000"/>
            <a:headEnd/>
            <a:tailEnd/>
          </a:ln>
        </p:spPr>
        <p:txBody>
          <a:bodyPr>
            <a:spAutoFit/>
          </a:bodyPr>
          <a:lstStyle/>
          <a:p>
            <a:pPr algn="ctr"/>
            <a:r>
              <a:rPr lang="en-GB" sz="1000">
                <a:latin typeface="Calibri" pitchFamily="34" charset="0"/>
              </a:rPr>
              <a:t>This project has received funding from the European Union’s Seventh Framework Programme for research, technological development and demonstration under grant agreement no 314441.</a:t>
            </a:r>
            <a:endParaRPr lang="sv-SE" sz="1000">
              <a:latin typeface="Calibri" pitchFamily="34" charset="0"/>
            </a:endParaRPr>
          </a:p>
        </p:txBody>
      </p:sp>
      <p:pic>
        <p:nvPicPr>
          <p:cNvPr id="14340" name="Picture 4" descr="Göteborg Energi:s startsida">
            <a:hlinkClick r:id="rId3"/>
          </p:cNvPr>
          <p:cNvPicPr>
            <a:picLocks noChangeAspect="1" noChangeArrowheads="1"/>
          </p:cNvPicPr>
          <p:nvPr/>
        </p:nvPicPr>
        <p:blipFill>
          <a:blip r:embed="rId4"/>
          <a:srcRect/>
          <a:stretch>
            <a:fillRect/>
          </a:stretch>
        </p:blipFill>
        <p:spPr bwMode="auto">
          <a:xfrm>
            <a:off x="27682825" y="-26087388"/>
            <a:ext cx="2152650" cy="342900"/>
          </a:xfrm>
          <a:prstGeom prst="rect">
            <a:avLst/>
          </a:prstGeom>
          <a:noFill/>
          <a:ln w="9525">
            <a:noFill/>
            <a:miter lim="800000"/>
            <a:headEnd/>
            <a:tailEnd/>
          </a:ln>
        </p:spPr>
      </p:pic>
      <p:pic>
        <p:nvPicPr>
          <p:cNvPr id="14341" name="Picture 6" descr="Göteborg Energi:s startsida">
            <a:hlinkClick r:id="rId3"/>
          </p:cNvPr>
          <p:cNvPicPr>
            <a:picLocks noChangeAspect="1" noChangeArrowheads="1"/>
          </p:cNvPicPr>
          <p:nvPr/>
        </p:nvPicPr>
        <p:blipFill>
          <a:blip r:embed="rId4"/>
          <a:srcRect/>
          <a:stretch>
            <a:fillRect/>
          </a:stretch>
        </p:blipFill>
        <p:spPr bwMode="auto">
          <a:xfrm>
            <a:off x="27835225" y="-25934988"/>
            <a:ext cx="2152650" cy="342900"/>
          </a:xfrm>
          <a:prstGeom prst="rect">
            <a:avLst/>
          </a:prstGeom>
          <a:noFill/>
          <a:ln w="9525">
            <a:noFill/>
            <a:miter lim="800000"/>
            <a:headEnd/>
            <a:tailEnd/>
          </a:ln>
        </p:spPr>
      </p:pic>
      <p:pic>
        <p:nvPicPr>
          <p:cNvPr id="14342" name="Picture 8" descr="Göteborg Energi:s startsida">
            <a:hlinkClick r:id="rId3"/>
          </p:cNvPr>
          <p:cNvPicPr>
            <a:picLocks noChangeAspect="1" noChangeArrowheads="1"/>
          </p:cNvPicPr>
          <p:nvPr/>
        </p:nvPicPr>
        <p:blipFill>
          <a:blip r:embed="rId4"/>
          <a:srcRect/>
          <a:stretch>
            <a:fillRect/>
          </a:stretch>
        </p:blipFill>
        <p:spPr bwMode="auto">
          <a:xfrm>
            <a:off x="27987625" y="-25782588"/>
            <a:ext cx="2152650" cy="342900"/>
          </a:xfrm>
          <a:prstGeom prst="rect">
            <a:avLst/>
          </a:prstGeom>
          <a:noFill/>
          <a:ln w="9525">
            <a:noFill/>
            <a:miter lim="800000"/>
            <a:headEnd/>
            <a:tailEnd/>
          </a:ln>
        </p:spPr>
      </p:pic>
      <p:pic>
        <p:nvPicPr>
          <p:cNvPr id="14343" name="Picture 10" descr="Göteborg Energi:s startsida">
            <a:hlinkClick r:id="rId3"/>
          </p:cNvPr>
          <p:cNvPicPr>
            <a:picLocks noChangeAspect="1" noChangeArrowheads="1"/>
          </p:cNvPicPr>
          <p:nvPr/>
        </p:nvPicPr>
        <p:blipFill>
          <a:blip r:embed="rId4"/>
          <a:srcRect/>
          <a:stretch>
            <a:fillRect/>
          </a:stretch>
        </p:blipFill>
        <p:spPr bwMode="auto">
          <a:xfrm>
            <a:off x="28140025" y="-25630188"/>
            <a:ext cx="2152650" cy="342900"/>
          </a:xfrm>
          <a:prstGeom prst="rect">
            <a:avLst/>
          </a:prstGeom>
          <a:noFill/>
          <a:ln w="9525">
            <a:noFill/>
            <a:miter lim="800000"/>
            <a:headEnd/>
            <a:tailEnd/>
          </a:ln>
        </p:spPr>
      </p:pic>
      <p:pic>
        <p:nvPicPr>
          <p:cNvPr id="14344" name="Picture 12" descr="Göteborg Energi:s startsida">
            <a:hlinkClick r:id="rId3"/>
          </p:cNvPr>
          <p:cNvPicPr>
            <a:picLocks noChangeAspect="1" noChangeArrowheads="1"/>
          </p:cNvPicPr>
          <p:nvPr/>
        </p:nvPicPr>
        <p:blipFill>
          <a:blip r:embed="rId4"/>
          <a:srcRect/>
          <a:stretch>
            <a:fillRect/>
          </a:stretch>
        </p:blipFill>
        <p:spPr bwMode="auto">
          <a:xfrm>
            <a:off x="28292425" y="-25477788"/>
            <a:ext cx="2152650" cy="342900"/>
          </a:xfrm>
          <a:prstGeom prst="rect">
            <a:avLst/>
          </a:prstGeom>
          <a:noFill/>
          <a:ln w="9525">
            <a:noFill/>
            <a:miter lim="800000"/>
            <a:headEnd/>
            <a:tailEnd/>
          </a:ln>
        </p:spPr>
      </p:pic>
      <p:pic>
        <p:nvPicPr>
          <p:cNvPr id="14345" name="Picture 14" descr="Tillbaka till startsidan">
            <a:hlinkClick r:id="rId5"/>
          </p:cNvPr>
          <p:cNvPicPr>
            <a:picLocks noChangeAspect="1" noChangeArrowheads="1"/>
          </p:cNvPicPr>
          <p:nvPr/>
        </p:nvPicPr>
        <p:blipFill>
          <a:blip r:embed="rId6"/>
          <a:srcRect/>
          <a:stretch>
            <a:fillRect/>
          </a:stretch>
        </p:blipFill>
        <p:spPr bwMode="auto">
          <a:xfrm>
            <a:off x="3524250" y="5300663"/>
            <a:ext cx="2168525" cy="36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Bildobjekt 7"/>
          <p:cNvPicPr>
            <a:picLocks noChangeAspect="1"/>
          </p:cNvPicPr>
          <p:nvPr/>
        </p:nvPicPr>
        <p:blipFill>
          <a:blip r:embed="rId3"/>
          <a:srcRect/>
          <a:stretch>
            <a:fillRect/>
          </a:stretch>
        </p:blipFill>
        <p:spPr bwMode="auto">
          <a:xfrm>
            <a:off x="1258888" y="752475"/>
            <a:ext cx="6545262" cy="4908550"/>
          </a:xfrm>
          <a:prstGeom prst="rect">
            <a:avLst/>
          </a:prstGeom>
          <a:noFill/>
          <a:ln w="9525">
            <a:noFill/>
            <a:miter lim="800000"/>
            <a:headEnd/>
            <a:tailEnd/>
          </a:ln>
        </p:spPr>
      </p:pic>
      <p:sp>
        <p:nvSpPr>
          <p:cNvPr id="29698" name="Underrubrik 2"/>
          <p:cNvSpPr txBox="1">
            <a:spLocks/>
          </p:cNvSpPr>
          <p:nvPr/>
        </p:nvSpPr>
        <p:spPr bwMode="auto">
          <a:xfrm>
            <a:off x="1187450" y="188913"/>
            <a:ext cx="7108825" cy="692150"/>
          </a:xfrm>
          <a:prstGeom prst="rect">
            <a:avLst/>
          </a:prstGeom>
          <a:noFill/>
          <a:ln w="9525">
            <a:noFill/>
            <a:miter lim="800000"/>
            <a:headEnd/>
            <a:tailEnd/>
          </a:ln>
        </p:spPr>
        <p:txBody>
          <a:bodyPr/>
          <a:lstStyle/>
          <a:p>
            <a:pPr algn="ctr">
              <a:spcBef>
                <a:spcPct val="20000"/>
              </a:spcBef>
              <a:buFont typeface="Arial" charset="0"/>
              <a:buNone/>
            </a:pPr>
            <a:r>
              <a:rPr lang="sv-SE" sz="2800" i="1">
                <a:solidFill>
                  <a:schemeClr val="accent1"/>
                </a:solidFill>
                <a:latin typeface="Calibri" pitchFamily="34" charset="0"/>
              </a:rPr>
              <a:t>How to build District Heating in London ?</a:t>
            </a:r>
          </a:p>
          <a:p>
            <a:pPr algn="ctr">
              <a:spcBef>
                <a:spcPct val="20000"/>
              </a:spcBef>
              <a:buFont typeface="Arial" charset="0"/>
              <a:buNone/>
            </a:pPr>
            <a:endParaRPr lang="sv-SE" sz="3200">
              <a:solidFill>
                <a:srgbClr val="0A2A7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Bildobjekt 7"/>
          <p:cNvPicPr>
            <a:picLocks noChangeAspect="1"/>
          </p:cNvPicPr>
          <p:nvPr/>
        </p:nvPicPr>
        <p:blipFill>
          <a:blip r:embed="rId3"/>
          <a:srcRect/>
          <a:stretch>
            <a:fillRect/>
          </a:stretch>
        </p:blipFill>
        <p:spPr bwMode="auto">
          <a:xfrm>
            <a:off x="4911725" y="692150"/>
            <a:ext cx="3779838" cy="5040313"/>
          </a:xfrm>
          <a:prstGeom prst="rect">
            <a:avLst/>
          </a:prstGeom>
          <a:noFill/>
          <a:ln w="9525">
            <a:noFill/>
            <a:miter lim="800000"/>
            <a:headEnd/>
            <a:tailEnd/>
          </a:ln>
        </p:spPr>
      </p:pic>
      <p:pic>
        <p:nvPicPr>
          <p:cNvPr id="31746" name="Bildobjekt 8"/>
          <p:cNvPicPr>
            <a:picLocks noChangeAspect="1"/>
          </p:cNvPicPr>
          <p:nvPr/>
        </p:nvPicPr>
        <p:blipFill>
          <a:blip r:embed="rId4"/>
          <a:srcRect/>
          <a:stretch>
            <a:fillRect/>
          </a:stretch>
        </p:blipFill>
        <p:spPr bwMode="auto">
          <a:xfrm>
            <a:off x="592138" y="692150"/>
            <a:ext cx="3779837" cy="5040313"/>
          </a:xfrm>
          <a:prstGeom prst="rect">
            <a:avLst/>
          </a:prstGeom>
          <a:noFill/>
          <a:ln w="9525">
            <a:noFill/>
            <a:miter lim="800000"/>
            <a:headEnd/>
            <a:tailEnd/>
          </a:ln>
        </p:spPr>
      </p:pic>
      <p:sp>
        <p:nvSpPr>
          <p:cNvPr id="31747" name="Underrubrik 2"/>
          <p:cNvSpPr txBox="1">
            <a:spLocks/>
          </p:cNvSpPr>
          <p:nvPr/>
        </p:nvSpPr>
        <p:spPr bwMode="auto">
          <a:xfrm>
            <a:off x="1187450" y="188913"/>
            <a:ext cx="7108825" cy="692150"/>
          </a:xfrm>
          <a:prstGeom prst="rect">
            <a:avLst/>
          </a:prstGeom>
          <a:noFill/>
          <a:ln w="9525">
            <a:noFill/>
            <a:miter lim="800000"/>
            <a:headEnd/>
            <a:tailEnd/>
          </a:ln>
        </p:spPr>
        <p:txBody>
          <a:bodyPr/>
          <a:lstStyle/>
          <a:p>
            <a:pPr algn="ctr">
              <a:spcBef>
                <a:spcPct val="20000"/>
              </a:spcBef>
              <a:buFont typeface="Arial" charset="0"/>
              <a:buNone/>
            </a:pPr>
            <a:r>
              <a:rPr lang="sv-SE" sz="2800" i="1">
                <a:solidFill>
                  <a:schemeClr val="accent1"/>
                </a:solidFill>
                <a:latin typeface="Calibri" pitchFamily="34" charset="0"/>
              </a:rPr>
              <a:t>How to build District Heating in London ?</a:t>
            </a:r>
          </a:p>
          <a:p>
            <a:pPr algn="ctr">
              <a:spcBef>
                <a:spcPct val="20000"/>
              </a:spcBef>
              <a:buFont typeface="Arial" charset="0"/>
              <a:buNone/>
            </a:pPr>
            <a:endParaRPr lang="sv-SE" sz="3200">
              <a:solidFill>
                <a:srgbClr val="0A2A7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Bildobjekt 7"/>
          <p:cNvPicPr>
            <a:picLocks noChangeAspect="1"/>
          </p:cNvPicPr>
          <p:nvPr/>
        </p:nvPicPr>
        <p:blipFill>
          <a:blip r:embed="rId3"/>
          <a:srcRect/>
          <a:stretch>
            <a:fillRect/>
          </a:stretch>
        </p:blipFill>
        <p:spPr bwMode="auto">
          <a:xfrm>
            <a:off x="158750" y="692150"/>
            <a:ext cx="3333750" cy="5013325"/>
          </a:xfrm>
          <a:prstGeom prst="rect">
            <a:avLst/>
          </a:prstGeom>
          <a:noFill/>
          <a:ln w="9525">
            <a:noFill/>
            <a:miter lim="800000"/>
            <a:headEnd/>
            <a:tailEnd/>
          </a:ln>
        </p:spPr>
      </p:pic>
      <p:pic>
        <p:nvPicPr>
          <p:cNvPr id="33794" name="Bildobjekt 8"/>
          <p:cNvPicPr>
            <a:picLocks noChangeAspect="1"/>
          </p:cNvPicPr>
          <p:nvPr/>
        </p:nvPicPr>
        <p:blipFill>
          <a:blip r:embed="rId4"/>
          <a:srcRect/>
          <a:stretch>
            <a:fillRect/>
          </a:stretch>
        </p:blipFill>
        <p:spPr bwMode="auto">
          <a:xfrm>
            <a:off x="3730625" y="2228850"/>
            <a:ext cx="5162550" cy="3432175"/>
          </a:xfrm>
          <a:prstGeom prst="rect">
            <a:avLst/>
          </a:prstGeom>
          <a:noFill/>
          <a:ln w="9525">
            <a:noFill/>
            <a:miter lim="800000"/>
            <a:headEnd/>
            <a:tailEnd/>
          </a:ln>
        </p:spPr>
      </p:pic>
      <p:sp>
        <p:nvSpPr>
          <p:cNvPr id="33795" name="Underrubrik 2"/>
          <p:cNvSpPr txBox="1">
            <a:spLocks/>
          </p:cNvSpPr>
          <p:nvPr/>
        </p:nvSpPr>
        <p:spPr bwMode="auto">
          <a:xfrm>
            <a:off x="1187450" y="188913"/>
            <a:ext cx="7108825" cy="692150"/>
          </a:xfrm>
          <a:prstGeom prst="rect">
            <a:avLst/>
          </a:prstGeom>
          <a:noFill/>
          <a:ln w="9525">
            <a:noFill/>
            <a:miter lim="800000"/>
            <a:headEnd/>
            <a:tailEnd/>
          </a:ln>
        </p:spPr>
        <p:txBody>
          <a:bodyPr/>
          <a:lstStyle/>
          <a:p>
            <a:pPr algn="ctr">
              <a:spcBef>
                <a:spcPct val="20000"/>
              </a:spcBef>
              <a:buFont typeface="Arial" charset="0"/>
              <a:buNone/>
            </a:pPr>
            <a:r>
              <a:rPr lang="sv-SE" sz="2800" i="1">
                <a:solidFill>
                  <a:schemeClr val="accent1"/>
                </a:solidFill>
                <a:latin typeface="Calibri" pitchFamily="34" charset="0"/>
              </a:rPr>
              <a:t>How to build District Heating in London ?</a:t>
            </a:r>
          </a:p>
          <a:p>
            <a:pPr algn="ctr">
              <a:spcBef>
                <a:spcPct val="20000"/>
              </a:spcBef>
              <a:buFont typeface="Arial" charset="0"/>
              <a:buNone/>
            </a:pPr>
            <a:endParaRPr lang="sv-SE" sz="3200">
              <a:solidFill>
                <a:srgbClr val="0A2A7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Bildobjekt 7"/>
          <p:cNvPicPr>
            <a:picLocks noChangeAspect="1"/>
          </p:cNvPicPr>
          <p:nvPr/>
        </p:nvPicPr>
        <p:blipFill>
          <a:blip r:embed="rId3"/>
          <a:srcRect/>
          <a:stretch>
            <a:fillRect/>
          </a:stretch>
        </p:blipFill>
        <p:spPr bwMode="auto">
          <a:xfrm>
            <a:off x="831850" y="736600"/>
            <a:ext cx="7485063" cy="4995863"/>
          </a:xfrm>
          <a:prstGeom prst="rect">
            <a:avLst/>
          </a:prstGeom>
          <a:noFill/>
          <a:ln w="9525">
            <a:noFill/>
            <a:miter lim="800000"/>
            <a:headEnd/>
            <a:tailEnd/>
          </a:ln>
        </p:spPr>
      </p:pic>
      <p:sp>
        <p:nvSpPr>
          <p:cNvPr id="35842" name="Underrubrik 2"/>
          <p:cNvSpPr txBox="1">
            <a:spLocks/>
          </p:cNvSpPr>
          <p:nvPr/>
        </p:nvSpPr>
        <p:spPr bwMode="auto">
          <a:xfrm>
            <a:off x="1187450" y="188913"/>
            <a:ext cx="7108825" cy="692150"/>
          </a:xfrm>
          <a:prstGeom prst="rect">
            <a:avLst/>
          </a:prstGeom>
          <a:noFill/>
          <a:ln w="9525">
            <a:noFill/>
            <a:miter lim="800000"/>
            <a:headEnd/>
            <a:tailEnd/>
          </a:ln>
        </p:spPr>
        <p:txBody>
          <a:bodyPr/>
          <a:lstStyle/>
          <a:p>
            <a:pPr algn="ctr">
              <a:spcBef>
                <a:spcPct val="20000"/>
              </a:spcBef>
              <a:buFont typeface="Arial" charset="0"/>
              <a:buNone/>
            </a:pPr>
            <a:r>
              <a:rPr lang="sv-SE" sz="2800" i="1">
                <a:solidFill>
                  <a:schemeClr val="accent1"/>
                </a:solidFill>
                <a:latin typeface="Calibri" pitchFamily="34" charset="0"/>
              </a:rPr>
              <a:t>How to build District Heating in London ?</a:t>
            </a:r>
          </a:p>
          <a:p>
            <a:pPr algn="ctr">
              <a:spcBef>
                <a:spcPct val="20000"/>
              </a:spcBef>
              <a:buFont typeface="Arial" charset="0"/>
              <a:buNone/>
            </a:pPr>
            <a:endParaRPr lang="sv-SE" sz="3200">
              <a:solidFill>
                <a:srgbClr val="0A2A7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bg1">
                    <a:lumMod val="75000"/>
                  </a:schemeClr>
                </a:solidFill>
              </a:rPr>
              <a:t>Cologne New </a:t>
            </a:r>
            <a:r>
              <a:rPr lang="sv-SE" dirty="0" err="1" smtClean="0">
                <a:solidFill>
                  <a:schemeClr val="bg1">
                    <a:lumMod val="75000"/>
                  </a:schemeClr>
                </a:solidFill>
              </a:rPr>
              <a:t>Demonstrators</a:t>
            </a:r>
            <a:endParaRPr lang="sv-SE" dirty="0">
              <a:solidFill>
                <a:schemeClr val="bg1">
                  <a:lumMod val="75000"/>
                </a:schemeClr>
              </a:solidFill>
            </a:endParaRPr>
          </a:p>
        </p:txBody>
      </p:sp>
      <p:sp>
        <p:nvSpPr>
          <p:cNvPr id="37890" name="textruta 3"/>
          <p:cNvSpPr txBox="1">
            <a:spLocks noChangeArrowheads="1"/>
          </p:cNvSpPr>
          <p:nvPr/>
        </p:nvSpPr>
        <p:spPr bwMode="auto">
          <a:xfrm>
            <a:off x="4859338" y="1746250"/>
            <a:ext cx="4105275" cy="1754188"/>
          </a:xfrm>
          <a:prstGeom prst="rect">
            <a:avLst/>
          </a:prstGeom>
          <a:noFill/>
          <a:ln w="9525">
            <a:noFill/>
            <a:miter lim="800000"/>
            <a:headEnd/>
            <a:tailEnd/>
          </a:ln>
        </p:spPr>
        <p:txBody>
          <a:bodyPr>
            <a:spAutoFit/>
          </a:bodyPr>
          <a:lstStyle/>
          <a:p>
            <a:pPr marL="914400" lvl="1" indent="-457200">
              <a:buFont typeface="Calibri" pitchFamily="34" charset="0"/>
              <a:buAutoNum type="arabicPeriod"/>
            </a:pPr>
            <a:r>
              <a:rPr lang="en-US">
                <a:latin typeface="Calibri" pitchFamily="34" charset="0"/>
              </a:rPr>
              <a:t>Waste heat recovery from sewage water- focus supply side</a:t>
            </a:r>
          </a:p>
          <a:p>
            <a:pPr marL="914400" lvl="1" indent="-457200">
              <a:buFont typeface="Calibri" pitchFamily="34" charset="0"/>
              <a:buAutoNum type="arabicPeriod"/>
            </a:pPr>
            <a:r>
              <a:rPr lang="en-US">
                <a:latin typeface="Calibri" pitchFamily="34" charset="0"/>
              </a:rPr>
              <a:t>Waste heat recovery from sewage water – focus demand side</a:t>
            </a:r>
          </a:p>
          <a:p>
            <a:pPr>
              <a:buFont typeface="Arial" charset="0"/>
              <a:buNone/>
            </a:pPr>
            <a:endParaRPr lang="en-US">
              <a:latin typeface="Calibri" pitchFamily="34" charset="0"/>
            </a:endParaRPr>
          </a:p>
        </p:txBody>
      </p:sp>
      <p:pic>
        <p:nvPicPr>
          <p:cNvPr id="37891" name="Picture 13" descr="Datei:Hohenzollernbrücke in Köln.jpg">
            <a:hlinkClick r:id="rId3" action="ppaction://hlinkfile"/>
          </p:cNvPr>
          <p:cNvPicPr>
            <a:picLocks noChangeAspect="1" noChangeArrowheads="1"/>
          </p:cNvPicPr>
          <p:nvPr/>
        </p:nvPicPr>
        <p:blipFill>
          <a:blip r:embed="rId4"/>
          <a:srcRect/>
          <a:stretch>
            <a:fillRect/>
          </a:stretch>
        </p:blipFill>
        <p:spPr bwMode="auto">
          <a:xfrm>
            <a:off x="5292725" y="3186113"/>
            <a:ext cx="3497263" cy="2330450"/>
          </a:xfrm>
          <a:prstGeom prst="rect">
            <a:avLst/>
          </a:prstGeom>
          <a:noFill/>
          <a:ln w="9525">
            <a:noFill/>
            <a:miter lim="800000"/>
            <a:headEnd/>
            <a:tailEnd/>
          </a:ln>
        </p:spPr>
      </p:pic>
      <p:grpSp>
        <p:nvGrpSpPr>
          <p:cNvPr id="37892" name="Gruppieren 28"/>
          <p:cNvGrpSpPr>
            <a:grpSpLocks/>
          </p:cNvGrpSpPr>
          <p:nvPr/>
        </p:nvGrpSpPr>
        <p:grpSpPr bwMode="auto">
          <a:xfrm>
            <a:off x="693738" y="1866900"/>
            <a:ext cx="4402137" cy="3317875"/>
            <a:chOff x="3059113" y="1412875"/>
            <a:chExt cx="5392737" cy="4297444"/>
          </a:xfrm>
        </p:grpSpPr>
        <p:pic>
          <p:nvPicPr>
            <p:cNvPr id="37894" name="Picture 3" descr="HKW und FW-Netze"/>
            <p:cNvPicPr>
              <a:picLocks noChangeAspect="1" noChangeArrowheads="1"/>
            </p:cNvPicPr>
            <p:nvPr/>
          </p:nvPicPr>
          <p:blipFill>
            <a:blip r:embed="rId5"/>
            <a:srcRect/>
            <a:stretch>
              <a:fillRect/>
            </a:stretch>
          </p:blipFill>
          <p:spPr bwMode="auto">
            <a:xfrm>
              <a:off x="3059113" y="1412875"/>
              <a:ext cx="5392737" cy="4200525"/>
            </a:xfrm>
            <a:prstGeom prst="rect">
              <a:avLst/>
            </a:prstGeom>
            <a:solidFill>
              <a:srgbClr val="CCFFCC"/>
            </a:solidFill>
            <a:ln w="9525">
              <a:solidFill>
                <a:schemeClr val="tx1"/>
              </a:solidFill>
              <a:miter lim="800000"/>
              <a:headEnd/>
              <a:tailEnd/>
            </a:ln>
          </p:spPr>
        </p:pic>
        <p:sp>
          <p:nvSpPr>
            <p:cNvPr id="8" name="Rectangle 13"/>
            <p:cNvSpPr>
              <a:spLocks noChangeArrowheads="1"/>
            </p:cNvSpPr>
            <p:nvPr/>
          </p:nvSpPr>
          <p:spPr bwMode="auto">
            <a:xfrm>
              <a:off x="3547240" y="2009171"/>
              <a:ext cx="132242" cy="84305"/>
            </a:xfrm>
            <a:prstGeom prst="rect">
              <a:avLst/>
            </a:prstGeom>
            <a:noFill/>
            <a:ln w="9525">
              <a:noFill/>
              <a:miter lim="800000"/>
              <a:headEnd/>
              <a:tailEnd/>
            </a:ln>
          </p:spPr>
          <p:txBody>
            <a:bodyPr>
              <a:normAutofit fontScale="25000" lnSpcReduction="20000"/>
            </a:bodyPr>
            <a:lstStyle/>
            <a:p>
              <a:pPr fontAlgn="auto">
                <a:lnSpc>
                  <a:spcPts val="2400"/>
                </a:lnSpc>
                <a:spcBef>
                  <a:spcPts val="0"/>
                </a:spcBef>
                <a:spcAft>
                  <a:spcPts val="0"/>
                </a:spcAft>
                <a:defRPr/>
              </a:pPr>
              <a:endParaRPr lang="en-US" sz="1600"/>
            </a:p>
          </p:txBody>
        </p:sp>
        <p:grpSp>
          <p:nvGrpSpPr>
            <p:cNvPr id="37896" name="Gruppieren 18"/>
            <p:cNvGrpSpPr>
              <a:grpSpLocks noChangeAspect="1"/>
            </p:cNvGrpSpPr>
            <p:nvPr/>
          </p:nvGrpSpPr>
          <p:grpSpPr bwMode="auto">
            <a:xfrm>
              <a:off x="5868988" y="2225675"/>
              <a:ext cx="384175" cy="369888"/>
              <a:chOff x="539552" y="-1251520"/>
              <a:chExt cx="7246937" cy="7408863"/>
            </a:xfrm>
          </p:grpSpPr>
          <p:pic>
            <p:nvPicPr>
              <p:cNvPr id="37934" name="Picture 2"/>
              <p:cNvPicPr>
                <a:picLocks noChangeAspect="1" noChangeArrowheads="1"/>
              </p:cNvPicPr>
              <p:nvPr/>
            </p:nvPicPr>
            <p:blipFill>
              <a:blip r:embed="rId6"/>
              <a:srcRect/>
              <a:stretch>
                <a:fillRect/>
              </a:stretch>
            </p:blipFill>
            <p:spPr bwMode="auto">
              <a:xfrm>
                <a:off x="539552" y="-1251520"/>
                <a:ext cx="7246937" cy="7408863"/>
              </a:xfrm>
              <a:prstGeom prst="rect">
                <a:avLst/>
              </a:prstGeom>
              <a:noFill/>
              <a:ln w="9525">
                <a:noFill/>
                <a:miter lim="800000"/>
                <a:headEnd/>
                <a:tailEnd/>
              </a:ln>
            </p:spPr>
          </p:pic>
          <p:sp>
            <p:nvSpPr>
              <p:cNvPr id="48" name="Ellipse 20"/>
              <p:cNvSpPr>
                <a:spLocks noChangeArrowheads="1"/>
              </p:cNvSpPr>
              <p:nvPr/>
            </p:nvSpPr>
            <p:spPr bwMode="auto">
              <a:xfrm>
                <a:off x="874625" y="3843401"/>
                <a:ext cx="2127714" cy="2100451"/>
              </a:xfrm>
              <a:prstGeom prst="ellipse">
                <a:avLst/>
              </a:prstGeom>
              <a:solidFill>
                <a:schemeClr val="bg1"/>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pic>
            <p:nvPicPr>
              <p:cNvPr id="37936" name="Picture 4"/>
              <p:cNvPicPr>
                <a:picLocks noChangeAspect="1" noChangeArrowheads="1"/>
              </p:cNvPicPr>
              <p:nvPr/>
            </p:nvPicPr>
            <p:blipFill>
              <a:blip r:embed="rId7"/>
              <a:srcRect/>
              <a:stretch>
                <a:fillRect/>
              </a:stretch>
            </p:blipFill>
            <p:spPr bwMode="auto">
              <a:xfrm>
                <a:off x="1556366" y="3969894"/>
                <a:ext cx="809625" cy="1905000"/>
              </a:xfrm>
              <a:prstGeom prst="rect">
                <a:avLst/>
              </a:prstGeom>
              <a:noFill/>
              <a:ln w="9525">
                <a:noFill/>
                <a:miter lim="800000"/>
                <a:headEnd/>
                <a:tailEnd/>
              </a:ln>
            </p:spPr>
          </p:pic>
        </p:grpSp>
        <p:grpSp>
          <p:nvGrpSpPr>
            <p:cNvPr id="37897" name="Gruppieren 22"/>
            <p:cNvGrpSpPr>
              <a:grpSpLocks noChangeAspect="1"/>
            </p:cNvGrpSpPr>
            <p:nvPr/>
          </p:nvGrpSpPr>
          <p:grpSpPr bwMode="auto">
            <a:xfrm>
              <a:off x="6948488" y="3089275"/>
              <a:ext cx="384175" cy="371475"/>
              <a:chOff x="539552" y="-1251520"/>
              <a:chExt cx="7246937" cy="7408863"/>
            </a:xfrm>
          </p:grpSpPr>
          <p:pic>
            <p:nvPicPr>
              <p:cNvPr id="37931" name="Picture 2"/>
              <p:cNvPicPr>
                <a:picLocks noChangeAspect="1" noChangeArrowheads="1"/>
              </p:cNvPicPr>
              <p:nvPr/>
            </p:nvPicPr>
            <p:blipFill>
              <a:blip r:embed="rId6"/>
              <a:srcRect/>
              <a:stretch>
                <a:fillRect/>
              </a:stretch>
            </p:blipFill>
            <p:spPr bwMode="auto">
              <a:xfrm>
                <a:off x="539552" y="-1251520"/>
                <a:ext cx="7246937" cy="7408863"/>
              </a:xfrm>
              <a:prstGeom prst="rect">
                <a:avLst/>
              </a:prstGeom>
              <a:noFill/>
              <a:ln w="9525">
                <a:noFill/>
                <a:miter lim="800000"/>
                <a:headEnd/>
                <a:tailEnd/>
              </a:ln>
            </p:spPr>
          </p:pic>
          <p:sp>
            <p:nvSpPr>
              <p:cNvPr id="45" name="Ellipse 24"/>
              <p:cNvSpPr>
                <a:spLocks noChangeArrowheads="1"/>
              </p:cNvSpPr>
              <p:nvPr/>
            </p:nvSpPr>
            <p:spPr bwMode="auto">
              <a:xfrm>
                <a:off x="908017" y="3862662"/>
                <a:ext cx="2054344" cy="2091505"/>
              </a:xfrm>
              <a:prstGeom prst="ellipse">
                <a:avLst/>
              </a:prstGeom>
              <a:solidFill>
                <a:schemeClr val="bg1"/>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pic>
            <p:nvPicPr>
              <p:cNvPr id="37933" name="Picture 4"/>
              <p:cNvPicPr>
                <a:picLocks noChangeAspect="1" noChangeArrowheads="1"/>
              </p:cNvPicPr>
              <p:nvPr/>
            </p:nvPicPr>
            <p:blipFill>
              <a:blip r:embed="rId7"/>
              <a:srcRect/>
              <a:stretch>
                <a:fillRect/>
              </a:stretch>
            </p:blipFill>
            <p:spPr bwMode="auto">
              <a:xfrm>
                <a:off x="1556366" y="3969894"/>
                <a:ext cx="809625" cy="1905000"/>
              </a:xfrm>
              <a:prstGeom prst="rect">
                <a:avLst/>
              </a:prstGeom>
              <a:noFill/>
              <a:ln w="9525">
                <a:noFill/>
                <a:miter lim="800000"/>
                <a:headEnd/>
                <a:tailEnd/>
              </a:ln>
            </p:spPr>
          </p:pic>
        </p:grpSp>
        <p:grpSp>
          <p:nvGrpSpPr>
            <p:cNvPr id="37898" name="Gruppieren 26"/>
            <p:cNvGrpSpPr>
              <a:grpSpLocks noChangeAspect="1"/>
            </p:cNvGrpSpPr>
            <p:nvPr/>
          </p:nvGrpSpPr>
          <p:grpSpPr bwMode="auto">
            <a:xfrm>
              <a:off x="6156325" y="2873375"/>
              <a:ext cx="384175" cy="371475"/>
              <a:chOff x="539552" y="-1251520"/>
              <a:chExt cx="7246937" cy="7408863"/>
            </a:xfrm>
          </p:grpSpPr>
          <p:pic>
            <p:nvPicPr>
              <p:cNvPr id="37928" name="Picture 2"/>
              <p:cNvPicPr>
                <a:picLocks noChangeAspect="1" noChangeArrowheads="1"/>
              </p:cNvPicPr>
              <p:nvPr/>
            </p:nvPicPr>
            <p:blipFill>
              <a:blip r:embed="rId6"/>
              <a:srcRect/>
              <a:stretch>
                <a:fillRect/>
              </a:stretch>
            </p:blipFill>
            <p:spPr bwMode="auto">
              <a:xfrm>
                <a:off x="539552" y="-1251520"/>
                <a:ext cx="7246937" cy="7408863"/>
              </a:xfrm>
              <a:prstGeom prst="rect">
                <a:avLst/>
              </a:prstGeom>
              <a:noFill/>
              <a:ln w="9525">
                <a:noFill/>
                <a:miter lim="800000"/>
                <a:headEnd/>
                <a:tailEnd/>
              </a:ln>
            </p:spPr>
          </p:pic>
          <p:sp>
            <p:nvSpPr>
              <p:cNvPr id="42" name="Ellipse 28"/>
              <p:cNvSpPr>
                <a:spLocks noChangeArrowheads="1"/>
              </p:cNvSpPr>
              <p:nvPr/>
            </p:nvSpPr>
            <p:spPr bwMode="auto">
              <a:xfrm>
                <a:off x="920426" y="3903685"/>
                <a:ext cx="2054344" cy="2050483"/>
              </a:xfrm>
              <a:prstGeom prst="ellipse">
                <a:avLst/>
              </a:prstGeom>
              <a:solidFill>
                <a:schemeClr val="bg1"/>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pic>
            <p:nvPicPr>
              <p:cNvPr id="37930" name="Picture 4"/>
              <p:cNvPicPr>
                <a:picLocks noChangeAspect="1" noChangeArrowheads="1"/>
              </p:cNvPicPr>
              <p:nvPr/>
            </p:nvPicPr>
            <p:blipFill>
              <a:blip r:embed="rId7"/>
              <a:srcRect/>
              <a:stretch>
                <a:fillRect/>
              </a:stretch>
            </p:blipFill>
            <p:spPr bwMode="auto">
              <a:xfrm>
                <a:off x="1556366" y="3969894"/>
                <a:ext cx="809625" cy="1905000"/>
              </a:xfrm>
              <a:prstGeom prst="rect">
                <a:avLst/>
              </a:prstGeom>
              <a:noFill/>
              <a:ln w="9525">
                <a:noFill/>
                <a:miter lim="800000"/>
                <a:headEnd/>
                <a:tailEnd/>
              </a:ln>
            </p:spPr>
          </p:pic>
        </p:grpSp>
        <p:grpSp>
          <p:nvGrpSpPr>
            <p:cNvPr id="37899" name="Gruppieren 30"/>
            <p:cNvGrpSpPr>
              <a:grpSpLocks noChangeAspect="1"/>
            </p:cNvGrpSpPr>
            <p:nvPr/>
          </p:nvGrpSpPr>
          <p:grpSpPr bwMode="auto">
            <a:xfrm>
              <a:off x="5364163" y="4241800"/>
              <a:ext cx="384175" cy="369888"/>
              <a:chOff x="539552" y="-1251520"/>
              <a:chExt cx="7246937" cy="7408863"/>
            </a:xfrm>
          </p:grpSpPr>
          <p:pic>
            <p:nvPicPr>
              <p:cNvPr id="37925" name="Picture 2"/>
              <p:cNvPicPr>
                <a:picLocks noChangeAspect="1" noChangeArrowheads="1"/>
              </p:cNvPicPr>
              <p:nvPr/>
            </p:nvPicPr>
            <p:blipFill>
              <a:blip r:embed="rId6"/>
              <a:srcRect/>
              <a:stretch>
                <a:fillRect/>
              </a:stretch>
            </p:blipFill>
            <p:spPr bwMode="auto">
              <a:xfrm>
                <a:off x="539552" y="-1251520"/>
                <a:ext cx="7246937" cy="7408863"/>
              </a:xfrm>
              <a:prstGeom prst="rect">
                <a:avLst/>
              </a:prstGeom>
              <a:noFill/>
              <a:ln w="9525">
                <a:noFill/>
                <a:miter lim="800000"/>
                <a:headEnd/>
                <a:tailEnd/>
              </a:ln>
            </p:spPr>
          </p:pic>
          <p:sp>
            <p:nvSpPr>
              <p:cNvPr id="39" name="Ellipse 32"/>
              <p:cNvSpPr>
                <a:spLocks noChangeArrowheads="1"/>
              </p:cNvSpPr>
              <p:nvPr/>
            </p:nvSpPr>
            <p:spPr bwMode="auto">
              <a:xfrm>
                <a:off x="859443" y="3904628"/>
                <a:ext cx="2127714" cy="2059279"/>
              </a:xfrm>
              <a:prstGeom prst="ellipse">
                <a:avLst/>
              </a:prstGeom>
              <a:solidFill>
                <a:schemeClr val="bg1"/>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pic>
            <p:nvPicPr>
              <p:cNvPr id="37927" name="Picture 4"/>
              <p:cNvPicPr>
                <a:picLocks noChangeAspect="1" noChangeArrowheads="1"/>
              </p:cNvPicPr>
              <p:nvPr/>
            </p:nvPicPr>
            <p:blipFill>
              <a:blip r:embed="rId7"/>
              <a:srcRect/>
              <a:stretch>
                <a:fillRect/>
              </a:stretch>
            </p:blipFill>
            <p:spPr bwMode="auto">
              <a:xfrm>
                <a:off x="1556366" y="3969894"/>
                <a:ext cx="809625" cy="1905000"/>
              </a:xfrm>
              <a:prstGeom prst="rect">
                <a:avLst/>
              </a:prstGeom>
              <a:noFill/>
              <a:ln w="9525">
                <a:noFill/>
                <a:miter lim="800000"/>
                <a:headEnd/>
                <a:tailEnd/>
              </a:ln>
            </p:spPr>
          </p:pic>
        </p:grpSp>
        <p:pic>
          <p:nvPicPr>
            <p:cNvPr id="37900" name="Picture 20"/>
            <p:cNvPicPr>
              <a:picLocks noChangeAspect="1" noChangeArrowheads="1"/>
            </p:cNvPicPr>
            <p:nvPr/>
          </p:nvPicPr>
          <p:blipFill>
            <a:blip r:embed="rId8"/>
            <a:srcRect/>
            <a:stretch>
              <a:fillRect/>
            </a:stretch>
          </p:blipFill>
          <p:spPr bwMode="auto">
            <a:xfrm>
              <a:off x="4022725" y="4387850"/>
              <a:ext cx="1008063" cy="104775"/>
            </a:xfrm>
            <a:prstGeom prst="rect">
              <a:avLst/>
            </a:prstGeom>
            <a:noFill/>
            <a:ln w="9525">
              <a:noFill/>
              <a:miter lim="800000"/>
              <a:headEnd/>
              <a:tailEnd/>
            </a:ln>
          </p:spPr>
        </p:pic>
        <p:sp>
          <p:nvSpPr>
            <p:cNvPr id="14" name="Ellipse 37"/>
            <p:cNvSpPr>
              <a:spLocks noChangeArrowheads="1"/>
            </p:cNvSpPr>
            <p:nvPr/>
          </p:nvSpPr>
          <p:spPr bwMode="auto">
            <a:xfrm>
              <a:off x="7308348" y="5157204"/>
              <a:ext cx="0" cy="474980"/>
            </a:xfrm>
            <a:prstGeom prst="ellipse">
              <a:avLst/>
            </a:prstGeom>
            <a:no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15" name="Ellipse 41"/>
            <p:cNvSpPr>
              <a:spLocks noChangeArrowheads="1"/>
            </p:cNvSpPr>
            <p:nvPr/>
          </p:nvSpPr>
          <p:spPr bwMode="auto">
            <a:xfrm>
              <a:off x="6013158" y="4291546"/>
              <a:ext cx="71956" cy="74023"/>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16" name="Ellipse 42"/>
            <p:cNvSpPr>
              <a:spLocks noChangeArrowheads="1"/>
            </p:cNvSpPr>
            <p:nvPr/>
          </p:nvSpPr>
          <p:spPr bwMode="auto">
            <a:xfrm>
              <a:off x="5001898" y="3933768"/>
              <a:ext cx="7390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17" name="Ellipse 43"/>
            <p:cNvSpPr>
              <a:spLocks noChangeArrowheads="1"/>
            </p:cNvSpPr>
            <p:nvPr/>
          </p:nvSpPr>
          <p:spPr bwMode="auto">
            <a:xfrm>
              <a:off x="7092484" y="3643845"/>
              <a:ext cx="71954" cy="71966"/>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18" name="Ellipse 44"/>
            <p:cNvSpPr>
              <a:spLocks noChangeArrowheads="1"/>
            </p:cNvSpPr>
            <p:nvPr/>
          </p:nvSpPr>
          <p:spPr bwMode="auto">
            <a:xfrm>
              <a:off x="5581428" y="3501967"/>
              <a:ext cx="7001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19" name="Ellipse 46"/>
            <p:cNvSpPr>
              <a:spLocks noChangeArrowheads="1"/>
            </p:cNvSpPr>
            <p:nvPr/>
          </p:nvSpPr>
          <p:spPr bwMode="auto">
            <a:xfrm>
              <a:off x="5147754" y="3501967"/>
              <a:ext cx="7390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0" name="Ellipse 47"/>
            <p:cNvSpPr>
              <a:spLocks noChangeArrowheads="1"/>
            </p:cNvSpPr>
            <p:nvPr/>
          </p:nvSpPr>
          <p:spPr bwMode="auto">
            <a:xfrm>
              <a:off x="5291664" y="4149669"/>
              <a:ext cx="71954" cy="71966"/>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1" name="Ellipse 48"/>
            <p:cNvSpPr>
              <a:spLocks noChangeArrowheads="1"/>
            </p:cNvSpPr>
            <p:nvPr/>
          </p:nvSpPr>
          <p:spPr bwMode="auto">
            <a:xfrm>
              <a:off x="7020528" y="4581470"/>
              <a:ext cx="71956" cy="71966"/>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2" name="Ellipse 49"/>
            <p:cNvSpPr>
              <a:spLocks noChangeArrowheads="1"/>
            </p:cNvSpPr>
            <p:nvPr/>
          </p:nvSpPr>
          <p:spPr bwMode="auto">
            <a:xfrm>
              <a:off x="6874674" y="4437536"/>
              <a:ext cx="73900" cy="69911"/>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3" name="Ellipse 50"/>
            <p:cNvSpPr>
              <a:spLocks noChangeArrowheads="1"/>
            </p:cNvSpPr>
            <p:nvPr/>
          </p:nvSpPr>
          <p:spPr bwMode="auto">
            <a:xfrm>
              <a:off x="6442944" y="3933768"/>
              <a:ext cx="7390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4" name="Ellipse 51"/>
            <p:cNvSpPr>
              <a:spLocks noChangeArrowheads="1"/>
            </p:cNvSpPr>
            <p:nvPr/>
          </p:nvSpPr>
          <p:spPr bwMode="auto">
            <a:xfrm>
              <a:off x="5147754" y="3643845"/>
              <a:ext cx="73900" cy="71966"/>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5" name="Ellipse 52"/>
            <p:cNvSpPr>
              <a:spLocks noChangeArrowheads="1"/>
            </p:cNvSpPr>
            <p:nvPr/>
          </p:nvSpPr>
          <p:spPr bwMode="auto">
            <a:xfrm>
              <a:off x="5221653" y="3501967"/>
              <a:ext cx="7001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6" name="Ellipse 53"/>
            <p:cNvSpPr>
              <a:spLocks noChangeArrowheads="1"/>
            </p:cNvSpPr>
            <p:nvPr/>
          </p:nvSpPr>
          <p:spPr bwMode="auto">
            <a:xfrm>
              <a:off x="5762288" y="4365569"/>
              <a:ext cx="71954"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7" name="Ellipse 54"/>
            <p:cNvSpPr>
              <a:spLocks noChangeArrowheads="1"/>
            </p:cNvSpPr>
            <p:nvPr/>
          </p:nvSpPr>
          <p:spPr bwMode="auto">
            <a:xfrm>
              <a:off x="5291664" y="4221635"/>
              <a:ext cx="71954" cy="69911"/>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8" name="Ellipse 55"/>
            <p:cNvSpPr>
              <a:spLocks noChangeArrowheads="1"/>
            </p:cNvSpPr>
            <p:nvPr/>
          </p:nvSpPr>
          <p:spPr bwMode="auto">
            <a:xfrm>
              <a:off x="7020528" y="3787779"/>
              <a:ext cx="71956" cy="71966"/>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29" name="Ellipse 56"/>
            <p:cNvSpPr>
              <a:spLocks noChangeArrowheads="1"/>
            </p:cNvSpPr>
            <p:nvPr/>
          </p:nvSpPr>
          <p:spPr bwMode="auto">
            <a:xfrm>
              <a:off x="5797294" y="4437536"/>
              <a:ext cx="70010" cy="69911"/>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0" name="Ellipse 57"/>
            <p:cNvSpPr>
              <a:spLocks noChangeArrowheads="1"/>
            </p:cNvSpPr>
            <p:nvPr/>
          </p:nvSpPr>
          <p:spPr bwMode="auto">
            <a:xfrm>
              <a:off x="5507528" y="3358034"/>
              <a:ext cx="7390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1" name="Ellipse 58"/>
            <p:cNvSpPr>
              <a:spLocks noChangeArrowheads="1"/>
            </p:cNvSpPr>
            <p:nvPr/>
          </p:nvSpPr>
          <p:spPr bwMode="auto">
            <a:xfrm>
              <a:off x="5147754" y="3573935"/>
              <a:ext cx="73900" cy="69911"/>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2" name="Ellipse 59"/>
            <p:cNvSpPr>
              <a:spLocks noChangeArrowheads="1"/>
            </p:cNvSpPr>
            <p:nvPr/>
          </p:nvSpPr>
          <p:spPr bwMode="auto">
            <a:xfrm>
              <a:off x="6442944" y="3715811"/>
              <a:ext cx="73900" cy="71967"/>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3" name="Ellipse 60"/>
            <p:cNvSpPr>
              <a:spLocks noChangeArrowheads="1"/>
            </p:cNvSpPr>
            <p:nvPr/>
          </p:nvSpPr>
          <p:spPr bwMode="auto">
            <a:xfrm>
              <a:off x="6516844" y="4437536"/>
              <a:ext cx="71954" cy="69911"/>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4" name="Abgerundetes Rechteck 62"/>
            <p:cNvSpPr>
              <a:spLocks noChangeArrowheads="1"/>
            </p:cNvSpPr>
            <p:nvPr/>
          </p:nvSpPr>
          <p:spPr bwMode="auto">
            <a:xfrm>
              <a:off x="4066483" y="5373103"/>
              <a:ext cx="0" cy="337216"/>
            </a:xfrm>
            <a:prstGeom prst="roundRect">
              <a:avLst>
                <a:gd name="adj" fmla="val 16667"/>
              </a:avLst>
            </a:prstGeom>
            <a:no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5" name="Abgerundetes Rechteck 63"/>
            <p:cNvSpPr>
              <a:spLocks noChangeArrowheads="1"/>
            </p:cNvSpPr>
            <p:nvPr/>
          </p:nvSpPr>
          <p:spPr bwMode="auto">
            <a:xfrm>
              <a:off x="4066483" y="5138697"/>
              <a:ext cx="935415" cy="195339"/>
            </a:xfrm>
            <a:prstGeom prst="roundRect">
              <a:avLst>
                <a:gd name="adj" fmla="val 16667"/>
              </a:avLst>
            </a:prstGeom>
            <a:solidFill>
              <a:srgbClr val="CCFFCC"/>
            </a:solidFill>
            <a:ln w="9525" algn="ctr">
              <a:solidFill>
                <a:schemeClr val="tx1"/>
              </a:solidFill>
              <a:round/>
              <a:headEnd/>
              <a:tailEnd/>
            </a:ln>
          </p:spPr>
          <p:txBody>
            <a:bodyPr lIns="0" tIns="0" rIns="0" bIns="0" anchor="ctr">
              <a:normAutofit fontScale="85000" lnSpcReduction="10000"/>
            </a:bodyPr>
            <a:lstStyle/>
            <a:p>
              <a:pPr algn="r" fontAlgn="auto">
                <a:spcBef>
                  <a:spcPts val="0"/>
                </a:spcBef>
                <a:spcAft>
                  <a:spcPts val="0"/>
                </a:spcAft>
                <a:defRPr/>
              </a:pPr>
              <a:r>
                <a:rPr lang="de-DE" sz="600" dirty="0" err="1"/>
                <a:t>Local</a:t>
              </a:r>
              <a:r>
                <a:rPr lang="de-DE" sz="600" dirty="0"/>
                <a:t> </a:t>
              </a:r>
              <a:r>
                <a:rPr lang="de-DE" sz="600" dirty="0" err="1"/>
                <a:t>Heating</a:t>
              </a:r>
              <a:r>
                <a:rPr lang="de-DE" sz="600" dirty="0"/>
                <a:t> Network</a:t>
              </a:r>
            </a:p>
          </p:txBody>
        </p:sp>
        <p:sp>
          <p:nvSpPr>
            <p:cNvPr id="36" name="Ellipse 61"/>
            <p:cNvSpPr>
              <a:spLocks noChangeArrowheads="1"/>
            </p:cNvSpPr>
            <p:nvPr/>
          </p:nvSpPr>
          <p:spPr bwMode="auto">
            <a:xfrm>
              <a:off x="4099543" y="5202440"/>
              <a:ext cx="71956" cy="74023"/>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sp>
          <p:nvSpPr>
            <p:cNvPr id="37" name="Ellipse 45"/>
            <p:cNvSpPr>
              <a:spLocks noChangeArrowheads="1"/>
            </p:cNvSpPr>
            <p:nvPr/>
          </p:nvSpPr>
          <p:spPr bwMode="auto">
            <a:xfrm>
              <a:off x="6013158" y="2998201"/>
              <a:ext cx="71956" cy="69911"/>
            </a:xfrm>
            <a:prstGeom prst="ellipse">
              <a:avLst/>
            </a:prstGeom>
            <a:solidFill>
              <a:srgbClr val="00CC66"/>
            </a:solidFill>
            <a:ln w="9525" algn="ctr">
              <a:noFill/>
              <a:round/>
              <a:headEnd/>
              <a:tailEnd/>
            </a:ln>
          </p:spPr>
          <p:txBody>
            <a:bodyPr lIns="0" tIns="0" rIns="0" bIns="0">
              <a:normAutofit fontScale="25000" lnSpcReduction="20000"/>
            </a:bodyPr>
            <a:lstStyle/>
            <a:p>
              <a:pPr fontAlgn="auto">
                <a:lnSpc>
                  <a:spcPts val="2400"/>
                </a:lnSpc>
                <a:spcBef>
                  <a:spcPts val="0"/>
                </a:spcBef>
                <a:spcAft>
                  <a:spcPts val="0"/>
                </a:spcAft>
                <a:defRPr/>
              </a:pPr>
              <a:endParaRPr lang="de-DE" sz="1600"/>
            </a:p>
          </p:txBody>
        </p:sp>
      </p:grpSp>
      <p:sp>
        <p:nvSpPr>
          <p:cNvPr id="50" name="Rektangel 4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bg1">
                    <a:lumMod val="75000"/>
                  </a:schemeClr>
                </a:solidFill>
              </a:rPr>
              <a:t>Genua New </a:t>
            </a:r>
            <a:r>
              <a:rPr lang="sv-SE" dirty="0" err="1" smtClean="0">
                <a:solidFill>
                  <a:schemeClr val="bg1">
                    <a:lumMod val="75000"/>
                  </a:schemeClr>
                </a:solidFill>
              </a:rPr>
              <a:t>Demonstrators</a:t>
            </a:r>
            <a:endParaRPr lang="sv-SE" dirty="0">
              <a:solidFill>
                <a:schemeClr val="bg1">
                  <a:lumMod val="75000"/>
                </a:schemeClr>
              </a:solidFill>
            </a:endParaRPr>
          </a:p>
        </p:txBody>
      </p:sp>
      <p:sp>
        <p:nvSpPr>
          <p:cNvPr id="39938" name="textruta 2"/>
          <p:cNvSpPr txBox="1">
            <a:spLocks noChangeArrowheads="1"/>
          </p:cNvSpPr>
          <p:nvPr/>
        </p:nvSpPr>
        <p:spPr bwMode="auto">
          <a:xfrm>
            <a:off x="250825" y="1484313"/>
            <a:ext cx="5113338" cy="1754187"/>
          </a:xfrm>
          <a:prstGeom prst="rect">
            <a:avLst/>
          </a:prstGeom>
          <a:noFill/>
          <a:ln w="9525">
            <a:noFill/>
            <a:miter lim="800000"/>
            <a:headEnd/>
            <a:tailEnd/>
          </a:ln>
        </p:spPr>
        <p:txBody>
          <a:bodyPr>
            <a:spAutoFit/>
          </a:bodyPr>
          <a:lstStyle/>
          <a:p>
            <a:pPr marL="914400" lvl="1" indent="-457200">
              <a:buFont typeface="Calibri" pitchFamily="34" charset="0"/>
              <a:buAutoNum type="arabicPeriod"/>
            </a:pPr>
            <a:r>
              <a:rPr lang="en-US">
                <a:latin typeface="Calibri" pitchFamily="34" charset="0"/>
              </a:rPr>
              <a:t>Energy recovery from the natural gas distribution network (GEN1)</a:t>
            </a:r>
          </a:p>
          <a:p>
            <a:pPr marL="914400" lvl="1" indent="-457200">
              <a:buFont typeface="Calibri" pitchFamily="34" charset="0"/>
              <a:buAutoNum type="arabicPeriod"/>
            </a:pPr>
            <a:r>
              <a:rPr lang="en-US">
                <a:latin typeface="Calibri" pitchFamily="34" charset="0"/>
              </a:rPr>
              <a:t>Rationalization of consumption patterns through system integration and control (GEN2)</a:t>
            </a:r>
          </a:p>
          <a:p>
            <a:pPr>
              <a:buFont typeface="Arial" charset="0"/>
              <a:buNone/>
            </a:pPr>
            <a:endParaRPr lang="en-US">
              <a:latin typeface="Calibri" pitchFamily="34" charset="0"/>
            </a:endParaRPr>
          </a:p>
        </p:txBody>
      </p:sp>
      <p:pic>
        <p:nvPicPr>
          <p:cNvPr id="39939" name="Picture 4"/>
          <p:cNvPicPr>
            <a:picLocks noChangeAspect="1" noChangeArrowheads="1"/>
          </p:cNvPicPr>
          <p:nvPr/>
        </p:nvPicPr>
        <p:blipFill>
          <a:blip r:embed="rId3"/>
          <a:srcRect/>
          <a:stretch>
            <a:fillRect/>
          </a:stretch>
        </p:blipFill>
        <p:spPr bwMode="auto">
          <a:xfrm>
            <a:off x="812800" y="2951163"/>
            <a:ext cx="7504113" cy="2781300"/>
          </a:xfrm>
          <a:prstGeom prst="rect">
            <a:avLst/>
          </a:prstGeom>
          <a:noFill/>
          <a:ln w="9525">
            <a:noFill/>
            <a:miter lim="800000"/>
            <a:headEnd/>
            <a:tailEnd/>
          </a:ln>
        </p:spPr>
      </p:pic>
      <p:pic>
        <p:nvPicPr>
          <p:cNvPr id="39940" name="Picture 3" descr="The port of Genoa"/>
          <p:cNvPicPr>
            <a:picLocks noChangeAspect="1" noChangeArrowheads="1"/>
          </p:cNvPicPr>
          <p:nvPr/>
        </p:nvPicPr>
        <p:blipFill>
          <a:blip r:embed="rId4"/>
          <a:srcRect/>
          <a:stretch>
            <a:fillRect/>
          </a:stretch>
        </p:blipFill>
        <p:spPr bwMode="auto">
          <a:xfrm>
            <a:off x="5435600" y="1357313"/>
            <a:ext cx="2808288" cy="2009775"/>
          </a:xfrm>
          <a:prstGeom prst="rect">
            <a:avLst/>
          </a:prstGeom>
          <a:noFill/>
          <a:ln w="9525">
            <a:noFill/>
            <a:miter lim="800000"/>
            <a:headEnd/>
            <a:tailEnd/>
          </a:ln>
        </p:spPr>
      </p:pic>
      <p:sp>
        <p:nvSpPr>
          <p:cNvPr id="6" name="Rektangel 5"/>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ubrik 1"/>
          <p:cNvSpPr>
            <a:spLocks noGrp="1"/>
          </p:cNvSpPr>
          <p:nvPr>
            <p:ph type="title"/>
          </p:nvPr>
        </p:nvSpPr>
        <p:spPr/>
        <p:txBody>
          <a:bodyPr/>
          <a:lstStyle/>
          <a:p>
            <a:r>
              <a:rPr lang="sv-SE" smtClean="0"/>
              <a:t>Demonstrator Inaugurations</a:t>
            </a:r>
          </a:p>
        </p:txBody>
      </p:sp>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41987" name="Picture 3" descr="\\goteborgenergi.intra\dfs\HOME2\pcjoco\Pictures\Celsius bilder\Köln 131010\Invgning trycka på kanppen.jpg"/>
          <p:cNvPicPr>
            <a:picLocks noChangeAspect="1" noChangeArrowheads="1"/>
          </p:cNvPicPr>
          <p:nvPr/>
        </p:nvPicPr>
        <p:blipFill>
          <a:blip r:embed="rId2"/>
          <a:srcRect/>
          <a:stretch>
            <a:fillRect/>
          </a:stretch>
        </p:blipFill>
        <p:spPr bwMode="auto">
          <a:xfrm>
            <a:off x="828675" y="1246188"/>
            <a:ext cx="3671888" cy="2444750"/>
          </a:xfrm>
          <a:prstGeom prst="rect">
            <a:avLst/>
          </a:prstGeom>
          <a:noFill/>
          <a:ln w="9525">
            <a:noFill/>
            <a:miter lim="800000"/>
            <a:headEnd/>
            <a:tailEnd/>
          </a:ln>
        </p:spPr>
      </p:pic>
      <p:pic>
        <p:nvPicPr>
          <p:cNvPr id="41988" name="Bildobjekt 7"/>
          <p:cNvPicPr>
            <a:picLocks noChangeAspect="1"/>
          </p:cNvPicPr>
          <p:nvPr/>
        </p:nvPicPr>
        <p:blipFill>
          <a:blip r:embed="rId3"/>
          <a:srcRect/>
          <a:stretch>
            <a:fillRect/>
          </a:stretch>
        </p:blipFill>
        <p:spPr bwMode="auto">
          <a:xfrm>
            <a:off x="4859338" y="1227138"/>
            <a:ext cx="3673475" cy="2754312"/>
          </a:xfrm>
          <a:prstGeom prst="rect">
            <a:avLst/>
          </a:prstGeom>
          <a:noFill/>
          <a:ln w="9525">
            <a:noFill/>
            <a:miter lim="800000"/>
            <a:headEnd/>
            <a:tailEnd/>
          </a:ln>
        </p:spPr>
      </p:pic>
      <p:pic>
        <p:nvPicPr>
          <p:cNvPr id="41989" name="Bildobjekt 3"/>
          <p:cNvPicPr>
            <a:picLocks noChangeAspect="1"/>
          </p:cNvPicPr>
          <p:nvPr/>
        </p:nvPicPr>
        <p:blipFill>
          <a:blip r:embed="rId4"/>
          <a:srcRect/>
          <a:stretch>
            <a:fillRect/>
          </a:stretch>
        </p:blipFill>
        <p:spPr bwMode="auto">
          <a:xfrm>
            <a:off x="3679825" y="3513138"/>
            <a:ext cx="4070350" cy="2438400"/>
          </a:xfrm>
          <a:prstGeom prst="rect">
            <a:avLst/>
          </a:prstGeom>
          <a:noFill/>
          <a:ln w="9525">
            <a:noFill/>
            <a:miter lim="800000"/>
            <a:headEnd/>
            <a:tailEnd/>
          </a:ln>
        </p:spPr>
      </p:pic>
      <p:sp>
        <p:nvSpPr>
          <p:cNvPr id="5" name="Platshållare för innehåll 2"/>
          <p:cNvSpPr>
            <a:spLocks noGrp="1"/>
          </p:cNvSpPr>
          <p:nvPr>
            <p:ph idx="1"/>
          </p:nvPr>
        </p:nvSpPr>
        <p:spPr>
          <a:xfrm>
            <a:off x="971550" y="1341438"/>
            <a:ext cx="2970213" cy="592137"/>
          </a:xfrm>
        </p:spPr>
        <p:txBody>
          <a:bodyPr rtlCol="0">
            <a:normAutofit/>
          </a:bodyPr>
          <a:lstStyle/>
          <a:p>
            <a:pPr marL="0" indent="0" eaLnBrk="0" hangingPunct="0">
              <a:spcBef>
                <a:spcPct val="0"/>
              </a:spcBef>
              <a:buFont typeface="Arial" pitchFamily="34" charset="0"/>
              <a:buNone/>
              <a:defRPr/>
            </a:pPr>
            <a:r>
              <a:rPr lang="sv-SE" sz="1400" b="1" dirty="0">
                <a:solidFill>
                  <a:schemeClr val="bg1">
                    <a:lumMod val="95000"/>
                  </a:schemeClr>
                </a:solidFill>
              </a:rPr>
              <a:t>Köln</a:t>
            </a:r>
            <a:r>
              <a:rPr lang="sv-SE" sz="1400" dirty="0">
                <a:solidFill>
                  <a:schemeClr val="bg1">
                    <a:lumMod val="95000"/>
                  </a:schemeClr>
                </a:solidFill>
              </a:rPr>
              <a:t> </a:t>
            </a:r>
            <a:r>
              <a:rPr lang="sv-SE" sz="1400" dirty="0" smtClean="0">
                <a:solidFill>
                  <a:schemeClr val="bg1">
                    <a:lumMod val="95000"/>
                  </a:schemeClr>
                </a:solidFill>
              </a:rPr>
              <a:t>– Oktober 2013</a:t>
            </a:r>
          </a:p>
          <a:p>
            <a:pPr marL="0" indent="0" eaLnBrk="0" hangingPunct="0">
              <a:spcBef>
                <a:spcPct val="0"/>
              </a:spcBef>
              <a:buFont typeface="Arial" pitchFamily="34" charset="0"/>
              <a:buNone/>
              <a:defRPr/>
            </a:pPr>
            <a:r>
              <a:rPr lang="sv-SE" sz="1400" u="sng" dirty="0" smtClean="0">
                <a:solidFill>
                  <a:schemeClr val="bg1">
                    <a:lumMod val="95000"/>
                  </a:schemeClr>
                </a:solidFill>
              </a:rPr>
              <a:t>DH from </a:t>
            </a:r>
            <a:r>
              <a:rPr lang="sv-SE" sz="1400" u="sng" dirty="0" err="1" smtClean="0">
                <a:solidFill>
                  <a:schemeClr val="bg1">
                    <a:lumMod val="95000"/>
                  </a:schemeClr>
                </a:solidFill>
              </a:rPr>
              <a:t>sewage</a:t>
            </a:r>
            <a:r>
              <a:rPr lang="sv-SE" sz="1400" u="sng" dirty="0" smtClean="0">
                <a:solidFill>
                  <a:schemeClr val="bg1">
                    <a:lumMod val="95000"/>
                  </a:schemeClr>
                </a:solidFill>
              </a:rPr>
              <a:t> </a:t>
            </a:r>
            <a:r>
              <a:rPr lang="sv-SE" sz="1400" u="sng" dirty="0" err="1" smtClean="0">
                <a:solidFill>
                  <a:schemeClr val="bg1">
                    <a:lumMod val="95000"/>
                  </a:schemeClr>
                </a:solidFill>
              </a:rPr>
              <a:t>to</a:t>
            </a:r>
            <a:r>
              <a:rPr lang="sv-SE" sz="1400" u="sng" dirty="0" smtClean="0">
                <a:solidFill>
                  <a:schemeClr val="bg1">
                    <a:lumMod val="95000"/>
                  </a:schemeClr>
                </a:solidFill>
              </a:rPr>
              <a:t> </a:t>
            </a:r>
            <a:r>
              <a:rPr lang="sv-SE" sz="1400" u="sng" dirty="0" err="1" smtClean="0">
                <a:solidFill>
                  <a:schemeClr val="bg1">
                    <a:lumMod val="95000"/>
                  </a:schemeClr>
                </a:solidFill>
              </a:rPr>
              <a:t>schools</a:t>
            </a:r>
            <a:endParaRPr lang="sv-SE" sz="1400" b="1" dirty="0" smtClean="0">
              <a:solidFill>
                <a:schemeClr val="bg1">
                  <a:lumMod val="95000"/>
                </a:schemeClr>
              </a:solidFill>
            </a:endParaRPr>
          </a:p>
          <a:p>
            <a:pPr marL="0" indent="0" fontAlgn="ctr">
              <a:spcAft>
                <a:spcPts val="0"/>
              </a:spcAft>
              <a:buFont typeface="Arial" pitchFamily="34" charset="0"/>
              <a:buNone/>
              <a:defRPr/>
            </a:pPr>
            <a:endParaRPr lang="sv-SE" sz="1400" dirty="0" smtClean="0">
              <a:solidFill>
                <a:schemeClr val="bg1">
                  <a:lumMod val="95000"/>
                </a:schemeClr>
              </a:solidFill>
            </a:endParaRPr>
          </a:p>
        </p:txBody>
      </p:sp>
      <p:sp>
        <p:nvSpPr>
          <p:cNvPr id="7" name="Platshållare för innehåll 2"/>
          <p:cNvSpPr txBox="1">
            <a:spLocks/>
          </p:cNvSpPr>
          <p:nvPr/>
        </p:nvSpPr>
        <p:spPr>
          <a:xfrm>
            <a:off x="5003800" y="1246188"/>
            <a:ext cx="2746375" cy="13049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ct val="0"/>
              </a:spcBef>
              <a:buFont typeface="Arial" pitchFamily="34" charset="0"/>
              <a:buNone/>
              <a:defRPr/>
            </a:pPr>
            <a:r>
              <a:rPr lang="sv-SE" sz="1400" b="1" dirty="0" smtClean="0"/>
              <a:t>Göteborg </a:t>
            </a:r>
            <a:r>
              <a:rPr lang="sv-SE" sz="1400" dirty="0" smtClean="0"/>
              <a:t>– </a:t>
            </a:r>
            <a:r>
              <a:rPr lang="sv-SE" sz="1400" dirty="0" err="1" smtClean="0"/>
              <a:t>March</a:t>
            </a:r>
            <a:r>
              <a:rPr lang="sv-SE" sz="1400" dirty="0" smtClean="0"/>
              <a:t> 2014</a:t>
            </a:r>
            <a:endParaRPr lang="sv-SE" sz="1400" b="1" dirty="0"/>
          </a:p>
          <a:p>
            <a:pPr marL="0" indent="0" eaLnBrk="0" hangingPunct="0">
              <a:spcBef>
                <a:spcPct val="0"/>
              </a:spcBef>
              <a:buFont typeface="Arial" pitchFamily="34" charset="0"/>
              <a:buNone/>
              <a:defRPr/>
            </a:pPr>
            <a:r>
              <a:rPr lang="sv-SE" sz="1400" u="sng" dirty="0" smtClean="0"/>
              <a:t>DH </a:t>
            </a:r>
            <a:r>
              <a:rPr lang="sv-SE" sz="1400" u="sng" dirty="0" err="1" smtClean="0"/>
              <a:t>to</a:t>
            </a:r>
            <a:r>
              <a:rPr lang="sv-SE" sz="1400" u="sng" dirty="0" smtClean="0"/>
              <a:t> White </a:t>
            </a:r>
            <a:r>
              <a:rPr lang="sv-SE" sz="1400" u="sng" dirty="0" err="1" smtClean="0"/>
              <a:t>goods</a:t>
            </a:r>
            <a:endParaRPr lang="sv-SE" sz="1400" dirty="0" smtClean="0"/>
          </a:p>
          <a:p>
            <a:pPr fontAlgn="ctr">
              <a:spcAft>
                <a:spcPts val="0"/>
              </a:spcAft>
              <a:defRPr/>
            </a:pPr>
            <a:endParaRPr lang="sv-SE" sz="1400" dirty="0" smtClean="0"/>
          </a:p>
        </p:txBody>
      </p:sp>
      <p:sp>
        <p:nvSpPr>
          <p:cNvPr id="11" name="Platshållare för innehåll 2"/>
          <p:cNvSpPr txBox="1">
            <a:spLocks/>
          </p:cNvSpPr>
          <p:nvPr/>
        </p:nvSpPr>
        <p:spPr>
          <a:xfrm>
            <a:off x="4356100" y="3690938"/>
            <a:ext cx="5059363" cy="7350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ct val="0"/>
              </a:spcBef>
              <a:buFont typeface="Arial" pitchFamily="34" charset="0"/>
              <a:buNone/>
              <a:defRPr/>
            </a:pPr>
            <a:r>
              <a:rPr lang="sv-SE" sz="1400" b="1" dirty="0" smtClean="0"/>
              <a:t>Rotterdam – </a:t>
            </a:r>
            <a:r>
              <a:rPr lang="sv-SE" sz="1400" dirty="0" smtClean="0"/>
              <a:t>April 2014  </a:t>
            </a:r>
          </a:p>
          <a:p>
            <a:pPr marL="0" indent="0" eaLnBrk="0" hangingPunct="0">
              <a:spcBef>
                <a:spcPct val="0"/>
              </a:spcBef>
              <a:buFont typeface="Arial" pitchFamily="34" charset="0"/>
              <a:buNone/>
              <a:defRPr/>
            </a:pPr>
            <a:r>
              <a:rPr lang="sv-SE" sz="1400" u="sng" dirty="0" smtClean="0"/>
              <a:t>Heat </a:t>
            </a:r>
            <a:r>
              <a:rPr lang="sv-SE" sz="1400" u="sng" dirty="0" err="1" smtClean="0"/>
              <a:t>storage</a:t>
            </a:r>
            <a:r>
              <a:rPr lang="sv-SE" sz="1400" u="sng" dirty="0" smtClean="0"/>
              <a:t>, 300 MWh/50 MW </a:t>
            </a:r>
          </a:p>
          <a:p>
            <a:pPr lvl="1" eaLnBrk="0" hangingPunct="0">
              <a:spcBef>
                <a:spcPct val="0"/>
              </a:spcBef>
              <a:defRPr/>
            </a:pPr>
            <a:endParaRPr lang="sv-SE" sz="1400" dirty="0" smtClean="0"/>
          </a:p>
          <a:p>
            <a:pPr fontAlgn="ctr">
              <a:spcAft>
                <a:spcPts val="0"/>
              </a:spcAft>
              <a:defRPr/>
            </a:pPr>
            <a:endParaRPr lang="sv-SE" sz="1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ubrik 1"/>
          <p:cNvSpPr>
            <a:spLocks noGrp="1"/>
          </p:cNvSpPr>
          <p:nvPr>
            <p:ph type="title"/>
          </p:nvPr>
        </p:nvSpPr>
        <p:spPr/>
        <p:txBody>
          <a:bodyPr/>
          <a:lstStyle/>
          <a:p>
            <a:r>
              <a:rPr lang="sv-SE" smtClean="0"/>
              <a:t>Upcoming Inauguration</a:t>
            </a:r>
          </a:p>
        </p:txBody>
      </p:sp>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43011" name="Platshållare för innehåll 8"/>
          <p:cNvPicPr>
            <a:picLocks noGrp="1" noChangeAspect="1"/>
          </p:cNvPicPr>
          <p:nvPr>
            <p:ph idx="1"/>
          </p:nvPr>
        </p:nvPicPr>
        <p:blipFill>
          <a:blip r:embed="rId2"/>
          <a:srcRect/>
          <a:stretch>
            <a:fillRect/>
          </a:stretch>
        </p:blipFill>
        <p:spPr>
          <a:xfrm>
            <a:off x="1547813" y="1268413"/>
            <a:ext cx="6034087" cy="4525962"/>
          </a:xfrm>
        </p:spPr>
      </p:pic>
      <p:sp>
        <p:nvSpPr>
          <p:cNvPr id="43012" name="textruta 11"/>
          <p:cNvSpPr txBox="1">
            <a:spLocks noChangeArrowheads="1"/>
          </p:cNvSpPr>
          <p:nvPr/>
        </p:nvSpPr>
        <p:spPr bwMode="auto">
          <a:xfrm>
            <a:off x="1547813" y="1484313"/>
            <a:ext cx="3448050" cy="369887"/>
          </a:xfrm>
          <a:prstGeom prst="rect">
            <a:avLst/>
          </a:prstGeom>
          <a:noFill/>
          <a:ln w="9525">
            <a:noFill/>
            <a:miter lim="800000"/>
            <a:headEnd/>
            <a:tailEnd/>
          </a:ln>
        </p:spPr>
        <p:txBody>
          <a:bodyPr wrap="none">
            <a:spAutoFit/>
          </a:bodyPr>
          <a:lstStyle/>
          <a:p>
            <a:r>
              <a:rPr lang="sv-SE">
                <a:latin typeface="Calibri" pitchFamily="34" charset="0"/>
              </a:rPr>
              <a:t>Gothenburg: DH to ship in harbour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ubrik 1"/>
          <p:cNvSpPr>
            <a:spLocks noGrp="1"/>
          </p:cNvSpPr>
          <p:nvPr>
            <p:ph type="title"/>
          </p:nvPr>
        </p:nvSpPr>
        <p:spPr/>
        <p:txBody>
          <a:bodyPr/>
          <a:lstStyle/>
          <a:p>
            <a:r>
              <a:rPr lang="sv-SE" smtClean="0"/>
              <a:t>Last Event</a:t>
            </a:r>
          </a:p>
        </p:txBody>
      </p:sp>
      <p:sp>
        <p:nvSpPr>
          <p:cNvPr id="44034" name="Platshållare för innehåll 2"/>
          <p:cNvSpPr>
            <a:spLocks noGrp="1"/>
          </p:cNvSpPr>
          <p:nvPr>
            <p:ph idx="1"/>
          </p:nvPr>
        </p:nvSpPr>
        <p:spPr>
          <a:xfrm>
            <a:off x="684213" y="1600200"/>
            <a:ext cx="6767512" cy="4525963"/>
          </a:xfrm>
        </p:spPr>
        <p:txBody>
          <a:bodyPr/>
          <a:lstStyle/>
          <a:p>
            <a:pPr marL="0" indent="0">
              <a:buFont typeface="Arial" charset="0"/>
              <a:buNone/>
            </a:pPr>
            <a:r>
              <a:rPr lang="en-US" sz="2800" b="1" smtClean="0"/>
              <a:t>Conference on the Security of Energy Supply and District Heating</a:t>
            </a:r>
          </a:p>
          <a:p>
            <a:pPr marL="0" indent="0">
              <a:buFont typeface="Arial" charset="0"/>
              <a:buNone/>
            </a:pPr>
            <a:endParaRPr lang="en-US" sz="1200" b="1" smtClean="0"/>
          </a:p>
          <a:p>
            <a:pPr marL="0" indent="0">
              <a:buFont typeface="Arial" charset="0"/>
              <a:buNone/>
            </a:pPr>
            <a:r>
              <a:rPr lang="en-US" sz="2000" b="1" smtClean="0"/>
              <a:t>Date:</a:t>
            </a:r>
            <a:r>
              <a:rPr lang="en-US" sz="2000" smtClean="0"/>
              <a:t> Thursday 16</a:t>
            </a:r>
            <a:r>
              <a:rPr lang="en-US" sz="2000" baseline="30000" smtClean="0"/>
              <a:t>th</a:t>
            </a:r>
            <a:r>
              <a:rPr lang="en-US" sz="2000" smtClean="0"/>
              <a:t> of October</a:t>
            </a:r>
            <a:br>
              <a:rPr lang="en-US" sz="2000" smtClean="0"/>
            </a:br>
            <a:r>
              <a:rPr lang="en-US" sz="2000" b="1" smtClean="0"/>
              <a:t>Place:</a:t>
            </a:r>
            <a:r>
              <a:rPr lang="en-US" sz="2000" smtClean="0"/>
              <a:t> European Parliament </a:t>
            </a:r>
            <a:endParaRPr lang="sv-SE" sz="2000" smtClean="0"/>
          </a:p>
          <a:p>
            <a:pPr marL="0" indent="0">
              <a:buFont typeface="Arial" charset="0"/>
              <a:buNone/>
            </a:pPr>
            <a:endParaRPr lang="sv-SE" sz="2000" smtClean="0"/>
          </a:p>
          <a:p>
            <a:pPr marL="0" indent="0">
              <a:buFont typeface="Arial" charset="0"/>
              <a:buNone/>
            </a:pPr>
            <a:r>
              <a:rPr lang="sv-SE" sz="2000" smtClean="0"/>
              <a:t>Hosted by the City of Gothenburg together with the other partner cities – London, Cologne, Rotterdam and Genoa. </a:t>
            </a:r>
          </a:p>
        </p:txBody>
      </p:sp>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44036" name="Bildobjekt 5"/>
          <p:cNvPicPr>
            <a:picLocks noChangeAspect="1"/>
          </p:cNvPicPr>
          <p:nvPr/>
        </p:nvPicPr>
        <p:blipFill>
          <a:blip r:embed="rId2"/>
          <a:srcRect/>
          <a:stretch>
            <a:fillRect/>
          </a:stretch>
        </p:blipFill>
        <p:spPr bwMode="auto">
          <a:xfrm>
            <a:off x="7743825" y="188913"/>
            <a:ext cx="1176338" cy="1176337"/>
          </a:xfrm>
          <a:prstGeom prst="rect">
            <a:avLst/>
          </a:prstGeom>
          <a:noFill/>
          <a:ln w="9525">
            <a:noFill/>
            <a:miter lim="800000"/>
            <a:headEnd/>
            <a:tailEnd/>
          </a:ln>
        </p:spPr>
      </p:pic>
      <p:pic>
        <p:nvPicPr>
          <p:cNvPr id="44037" name="Bildobjekt 6"/>
          <p:cNvPicPr>
            <a:picLocks noChangeAspect="1"/>
          </p:cNvPicPr>
          <p:nvPr/>
        </p:nvPicPr>
        <p:blipFill>
          <a:blip r:embed="rId3"/>
          <a:srcRect/>
          <a:stretch>
            <a:fillRect/>
          </a:stretch>
        </p:blipFill>
        <p:spPr bwMode="auto">
          <a:xfrm>
            <a:off x="7740650" y="1341438"/>
            <a:ext cx="1176338" cy="1176337"/>
          </a:xfrm>
          <a:prstGeom prst="rect">
            <a:avLst/>
          </a:prstGeom>
          <a:noFill/>
          <a:ln w="9525">
            <a:noFill/>
            <a:miter lim="800000"/>
            <a:headEnd/>
            <a:tailEnd/>
          </a:ln>
        </p:spPr>
      </p:pic>
      <p:pic>
        <p:nvPicPr>
          <p:cNvPr id="44038" name="Bildobjekt 7"/>
          <p:cNvPicPr>
            <a:picLocks noChangeAspect="1"/>
          </p:cNvPicPr>
          <p:nvPr/>
        </p:nvPicPr>
        <p:blipFill>
          <a:blip r:embed="rId4"/>
          <a:srcRect/>
          <a:stretch>
            <a:fillRect/>
          </a:stretch>
        </p:blipFill>
        <p:spPr bwMode="auto">
          <a:xfrm>
            <a:off x="7777163" y="2468563"/>
            <a:ext cx="1176337" cy="1176337"/>
          </a:xfrm>
          <a:prstGeom prst="rect">
            <a:avLst/>
          </a:prstGeom>
          <a:noFill/>
          <a:ln w="9525">
            <a:noFill/>
            <a:miter lim="800000"/>
            <a:headEnd/>
            <a:tailEnd/>
          </a:ln>
        </p:spPr>
      </p:pic>
      <p:pic>
        <p:nvPicPr>
          <p:cNvPr id="44039" name="Bildobjekt 8"/>
          <p:cNvPicPr>
            <a:picLocks noChangeAspect="1"/>
          </p:cNvPicPr>
          <p:nvPr/>
        </p:nvPicPr>
        <p:blipFill>
          <a:blip r:embed="rId5"/>
          <a:srcRect/>
          <a:stretch>
            <a:fillRect/>
          </a:stretch>
        </p:blipFill>
        <p:spPr bwMode="auto">
          <a:xfrm>
            <a:off x="7764463" y="3644900"/>
            <a:ext cx="1176337" cy="1176338"/>
          </a:xfrm>
          <a:prstGeom prst="rect">
            <a:avLst/>
          </a:prstGeom>
          <a:noFill/>
          <a:ln w="9525">
            <a:noFill/>
            <a:miter lim="800000"/>
            <a:headEnd/>
            <a:tailEnd/>
          </a:ln>
        </p:spPr>
      </p:pic>
      <p:pic>
        <p:nvPicPr>
          <p:cNvPr id="44040" name="Bildobjekt 10"/>
          <p:cNvPicPr>
            <a:picLocks noChangeAspect="1"/>
          </p:cNvPicPr>
          <p:nvPr/>
        </p:nvPicPr>
        <p:blipFill>
          <a:blip r:embed="rId6"/>
          <a:srcRect/>
          <a:stretch>
            <a:fillRect/>
          </a:stretch>
        </p:blipFill>
        <p:spPr bwMode="auto">
          <a:xfrm>
            <a:off x="7777163" y="4756150"/>
            <a:ext cx="1176337" cy="1176338"/>
          </a:xfrm>
          <a:prstGeom prst="rect">
            <a:avLst/>
          </a:prstGeom>
          <a:noFill/>
          <a:ln w="9525">
            <a:noFill/>
            <a:miter lim="800000"/>
            <a:headEnd/>
            <a:tailEnd/>
          </a:ln>
        </p:spPr>
      </p:pic>
      <p:pic>
        <p:nvPicPr>
          <p:cNvPr id="44041" name="Bild 1" descr="C:\Users\katand0817\Downloads\gbg_int_European_Office_col.png"/>
          <p:cNvPicPr>
            <a:picLocks noChangeAspect="1" noChangeArrowheads="1"/>
          </p:cNvPicPr>
          <p:nvPr/>
        </p:nvPicPr>
        <p:blipFill>
          <a:blip r:embed="rId7"/>
          <a:srcRect/>
          <a:stretch>
            <a:fillRect/>
          </a:stretch>
        </p:blipFill>
        <p:spPr bwMode="auto">
          <a:xfrm>
            <a:off x="3419475" y="5105400"/>
            <a:ext cx="223202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4691063" cy="4525963"/>
          </a:xfrm>
        </p:spPr>
        <p:txBody>
          <a:bodyPr rtlCol="0">
            <a:normAutofit fontScale="92500"/>
          </a:bodyPr>
          <a:lstStyle/>
          <a:p>
            <a:pPr fontAlgn="auto">
              <a:spcAft>
                <a:spcPts val="0"/>
              </a:spcAft>
              <a:buFont typeface="Arial" pitchFamily="34" charset="0"/>
              <a:buChar char="•"/>
              <a:defRPr/>
            </a:pPr>
            <a:r>
              <a:rPr lang="sv-SE" sz="2800" dirty="0" err="1" smtClean="0"/>
              <a:t>Recruit</a:t>
            </a:r>
            <a:r>
              <a:rPr lang="sv-SE" sz="2800" dirty="0" smtClean="0"/>
              <a:t> 50 new CELSIUS </a:t>
            </a:r>
            <a:r>
              <a:rPr lang="sv-SE" sz="2800" dirty="0" err="1" smtClean="0"/>
              <a:t>Cities</a:t>
            </a:r>
            <a:r>
              <a:rPr lang="sv-SE" sz="2800" dirty="0" smtClean="0"/>
              <a:t> </a:t>
            </a:r>
          </a:p>
          <a:p>
            <a:pPr fontAlgn="auto">
              <a:spcAft>
                <a:spcPts val="0"/>
              </a:spcAft>
              <a:buFont typeface="Arial" pitchFamily="34" charset="0"/>
              <a:buChar char="•"/>
              <a:defRPr/>
            </a:pPr>
            <a:endParaRPr lang="sv-SE" sz="1100" dirty="0"/>
          </a:p>
          <a:p>
            <a:pPr fontAlgn="auto">
              <a:spcAft>
                <a:spcPts val="0"/>
              </a:spcAft>
              <a:buFont typeface="Arial" pitchFamily="34" charset="0"/>
              <a:buChar char="•"/>
              <a:defRPr/>
            </a:pPr>
            <a:r>
              <a:rPr lang="sv-SE" sz="2800" dirty="0" err="1"/>
              <a:t>I</a:t>
            </a:r>
            <a:r>
              <a:rPr lang="sv-SE" sz="2800" dirty="0" err="1" smtClean="0"/>
              <a:t>mpact</a:t>
            </a:r>
            <a:r>
              <a:rPr lang="sv-SE" sz="2800" dirty="0" smtClean="0"/>
              <a:t> on </a:t>
            </a:r>
          </a:p>
          <a:p>
            <a:pPr lvl="1" fontAlgn="auto">
              <a:spcAft>
                <a:spcPts val="0"/>
              </a:spcAft>
              <a:buFont typeface="Arial" pitchFamily="34" charset="0"/>
              <a:buChar char="–"/>
              <a:defRPr/>
            </a:pPr>
            <a:r>
              <a:rPr lang="sv-SE" sz="2400" dirty="0" smtClean="0"/>
              <a:t>Energy </a:t>
            </a:r>
            <a:r>
              <a:rPr lang="sv-SE" sz="2400" dirty="0" err="1" smtClean="0"/>
              <a:t>efficiency</a:t>
            </a:r>
            <a:r>
              <a:rPr lang="sv-SE" sz="2400" dirty="0" smtClean="0"/>
              <a:t> </a:t>
            </a:r>
          </a:p>
          <a:p>
            <a:pPr lvl="1" fontAlgn="auto">
              <a:spcAft>
                <a:spcPts val="0"/>
              </a:spcAft>
              <a:buFont typeface="Arial" pitchFamily="34" charset="0"/>
              <a:buChar char="–"/>
              <a:defRPr/>
            </a:pPr>
            <a:r>
              <a:rPr lang="sv-SE" sz="2400" dirty="0" err="1"/>
              <a:t>Decrease</a:t>
            </a:r>
            <a:r>
              <a:rPr lang="sv-SE" sz="2400" dirty="0"/>
              <a:t> in </a:t>
            </a:r>
            <a:r>
              <a:rPr lang="sv-SE" sz="2400" dirty="0" err="1"/>
              <a:t>use</a:t>
            </a:r>
            <a:r>
              <a:rPr lang="sv-SE" sz="2400" dirty="0"/>
              <a:t> </a:t>
            </a:r>
            <a:r>
              <a:rPr lang="sv-SE" sz="2400" dirty="0" err="1"/>
              <a:t>of</a:t>
            </a:r>
            <a:r>
              <a:rPr lang="sv-SE" sz="2400" dirty="0"/>
              <a:t> </a:t>
            </a:r>
            <a:r>
              <a:rPr lang="sv-SE" sz="2400" dirty="0" err="1"/>
              <a:t>primary</a:t>
            </a:r>
            <a:r>
              <a:rPr lang="sv-SE" sz="2400" dirty="0"/>
              <a:t> </a:t>
            </a:r>
            <a:r>
              <a:rPr lang="sv-SE" sz="2400" dirty="0" err="1"/>
              <a:t>energy</a:t>
            </a:r>
            <a:r>
              <a:rPr lang="sv-SE" sz="2400" dirty="0"/>
              <a:t> </a:t>
            </a:r>
            <a:r>
              <a:rPr lang="sv-SE" sz="2400" dirty="0" err="1" smtClean="0"/>
              <a:t>sources</a:t>
            </a:r>
            <a:endParaRPr lang="sv-SE" sz="2400" dirty="0" smtClean="0"/>
          </a:p>
          <a:p>
            <a:pPr lvl="1" fontAlgn="auto">
              <a:spcAft>
                <a:spcPts val="0"/>
              </a:spcAft>
              <a:buFont typeface="Arial" pitchFamily="34" charset="0"/>
              <a:buChar char="–"/>
              <a:defRPr/>
            </a:pPr>
            <a:r>
              <a:rPr lang="sv-SE" sz="2400" dirty="0" err="1" smtClean="0"/>
              <a:t>Decrease</a:t>
            </a:r>
            <a:r>
              <a:rPr lang="sv-SE" sz="2400" dirty="0" smtClean="0"/>
              <a:t> in greenhouse gas emissions</a:t>
            </a:r>
          </a:p>
          <a:p>
            <a:pPr lvl="1" fontAlgn="auto">
              <a:spcAft>
                <a:spcPts val="0"/>
              </a:spcAft>
              <a:buFont typeface="Arial" pitchFamily="34" charset="0"/>
              <a:buChar char="–"/>
              <a:defRPr/>
            </a:pPr>
            <a:r>
              <a:rPr lang="sv-SE" sz="2400" dirty="0" smtClean="0"/>
              <a:t>Air </a:t>
            </a:r>
            <a:r>
              <a:rPr lang="sv-SE" sz="2400" dirty="0" err="1" smtClean="0"/>
              <a:t>quality</a:t>
            </a:r>
            <a:r>
              <a:rPr lang="sv-SE" sz="2400" dirty="0" smtClean="0"/>
              <a:t> </a:t>
            </a:r>
          </a:p>
          <a:p>
            <a:pPr lvl="1" fontAlgn="auto">
              <a:spcAft>
                <a:spcPts val="0"/>
              </a:spcAft>
              <a:buFont typeface="Arial" pitchFamily="34" charset="0"/>
              <a:buChar char="–"/>
              <a:defRPr/>
            </a:pPr>
            <a:r>
              <a:rPr lang="sv-SE" sz="2400" dirty="0" err="1" smtClean="0"/>
              <a:t>Security</a:t>
            </a:r>
            <a:r>
              <a:rPr lang="sv-SE" sz="2400" dirty="0" smtClean="0"/>
              <a:t> </a:t>
            </a:r>
            <a:r>
              <a:rPr lang="sv-SE" sz="2400" dirty="0" err="1" smtClean="0"/>
              <a:t>of</a:t>
            </a:r>
            <a:r>
              <a:rPr lang="sv-SE" sz="2400" dirty="0" smtClean="0"/>
              <a:t> </a:t>
            </a:r>
            <a:r>
              <a:rPr lang="sv-SE" sz="2400" dirty="0" err="1" smtClean="0"/>
              <a:t>Supply</a:t>
            </a:r>
            <a:r>
              <a:rPr lang="sv-SE" sz="2400" dirty="0" smtClean="0"/>
              <a:t> </a:t>
            </a:r>
          </a:p>
          <a:p>
            <a:pPr lvl="1" fontAlgn="auto">
              <a:spcAft>
                <a:spcPts val="0"/>
              </a:spcAft>
              <a:buFont typeface="Arial" pitchFamily="34" charset="0"/>
              <a:buChar char="–"/>
              <a:defRPr/>
            </a:pPr>
            <a:r>
              <a:rPr lang="sv-SE" sz="2400" dirty="0" err="1" smtClean="0"/>
              <a:t>Fuel</a:t>
            </a:r>
            <a:r>
              <a:rPr lang="sv-SE" sz="2400" dirty="0" smtClean="0"/>
              <a:t> </a:t>
            </a:r>
            <a:r>
              <a:rPr lang="sv-SE" sz="2400" dirty="0" err="1" smtClean="0"/>
              <a:t>poverty</a:t>
            </a:r>
            <a:r>
              <a:rPr lang="sv-SE" sz="2400" dirty="0" smtClean="0"/>
              <a:t> </a:t>
            </a:r>
          </a:p>
        </p:txBody>
      </p:sp>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nvGrpSpPr>
          <p:cNvPr id="45059" name="Grupp 4"/>
          <p:cNvGrpSpPr>
            <a:grpSpLocks/>
          </p:cNvGrpSpPr>
          <p:nvPr/>
        </p:nvGrpSpPr>
        <p:grpSpPr bwMode="auto">
          <a:xfrm>
            <a:off x="5148263" y="115888"/>
            <a:ext cx="3960812" cy="5861050"/>
            <a:chOff x="5148064" y="116632"/>
            <a:chExt cx="3960440" cy="5860207"/>
          </a:xfrm>
        </p:grpSpPr>
        <p:pic>
          <p:nvPicPr>
            <p:cNvPr id="45061" name="Picture 2"/>
            <p:cNvPicPr>
              <a:picLocks noChangeAspect="1" noChangeArrowheads="1"/>
            </p:cNvPicPr>
            <p:nvPr/>
          </p:nvPicPr>
          <p:blipFill>
            <a:blip r:embed="rId3"/>
            <a:srcRect l="14127"/>
            <a:stretch>
              <a:fillRect/>
            </a:stretch>
          </p:blipFill>
          <p:spPr bwMode="auto">
            <a:xfrm>
              <a:off x="5148064" y="116632"/>
              <a:ext cx="3960440" cy="5860207"/>
            </a:xfrm>
            <a:prstGeom prst="rect">
              <a:avLst/>
            </a:prstGeom>
            <a:noFill/>
            <a:ln w="9525">
              <a:noFill/>
              <a:miter lim="800000"/>
              <a:headEnd/>
              <a:tailEnd/>
            </a:ln>
          </p:spPr>
        </p:pic>
        <p:sp>
          <p:nvSpPr>
            <p:cNvPr id="4" name="Ellips 3"/>
            <p:cNvSpPr/>
            <p:nvPr/>
          </p:nvSpPr>
          <p:spPr>
            <a:xfrm>
              <a:off x="5940152" y="2924515"/>
              <a:ext cx="360329" cy="576180"/>
            </a:xfrm>
            <a:prstGeom prst="ellipse">
              <a:avLst/>
            </a:prstGeom>
            <a:solidFill>
              <a:srgbClr val="C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sp>
        <p:nvSpPr>
          <p:cNvPr id="45060" name="Rubrik 1"/>
          <p:cNvSpPr>
            <a:spLocks noGrp="1"/>
          </p:cNvSpPr>
          <p:nvPr>
            <p:ph type="title"/>
          </p:nvPr>
        </p:nvSpPr>
        <p:spPr>
          <a:xfrm>
            <a:off x="468313" y="333375"/>
            <a:ext cx="7920037" cy="1143000"/>
          </a:xfrm>
        </p:spPr>
        <p:txBody>
          <a:bodyPr/>
          <a:lstStyle/>
          <a:p>
            <a:r>
              <a:rPr lang="sv-SE" smtClean="0"/>
              <a:t>CELSIUS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Bildobjekt 9"/>
          <p:cNvPicPr>
            <a:picLocks noChangeAspect="1"/>
          </p:cNvPicPr>
          <p:nvPr/>
        </p:nvPicPr>
        <p:blipFill>
          <a:blip r:embed="rId2"/>
          <a:srcRect/>
          <a:stretch>
            <a:fillRect/>
          </a:stretch>
        </p:blipFill>
        <p:spPr bwMode="auto">
          <a:xfrm>
            <a:off x="6086475" y="4610100"/>
            <a:ext cx="3060700" cy="1374775"/>
          </a:xfrm>
          <a:prstGeom prst="rect">
            <a:avLst/>
          </a:prstGeom>
          <a:noFill/>
          <a:ln w="9525">
            <a:noFill/>
            <a:miter lim="800000"/>
            <a:headEnd/>
            <a:tailEnd/>
          </a:ln>
        </p:spPr>
      </p:pic>
      <p:pic>
        <p:nvPicPr>
          <p:cNvPr id="16386" name="Bildobjekt 6"/>
          <p:cNvPicPr>
            <a:picLocks noChangeAspect="1"/>
          </p:cNvPicPr>
          <p:nvPr/>
        </p:nvPicPr>
        <p:blipFill>
          <a:blip r:embed="rId3"/>
          <a:srcRect/>
          <a:stretch>
            <a:fillRect/>
          </a:stretch>
        </p:blipFill>
        <p:spPr bwMode="auto">
          <a:xfrm>
            <a:off x="6084888" y="3494088"/>
            <a:ext cx="3059112" cy="1374775"/>
          </a:xfrm>
          <a:prstGeom prst="rect">
            <a:avLst/>
          </a:prstGeom>
          <a:noFill/>
          <a:ln w="9525">
            <a:noFill/>
            <a:miter lim="800000"/>
            <a:headEnd/>
            <a:tailEnd/>
          </a:ln>
        </p:spPr>
      </p:pic>
      <p:pic>
        <p:nvPicPr>
          <p:cNvPr id="16387" name="Bildobjekt 12"/>
          <p:cNvPicPr>
            <a:picLocks noChangeAspect="1"/>
          </p:cNvPicPr>
          <p:nvPr/>
        </p:nvPicPr>
        <p:blipFill>
          <a:blip r:embed="rId4"/>
          <a:srcRect/>
          <a:stretch>
            <a:fillRect/>
          </a:stretch>
        </p:blipFill>
        <p:spPr bwMode="auto">
          <a:xfrm>
            <a:off x="6083300" y="2349500"/>
            <a:ext cx="3060700" cy="1374775"/>
          </a:xfrm>
          <a:prstGeom prst="rect">
            <a:avLst/>
          </a:prstGeom>
          <a:noFill/>
          <a:ln w="9525">
            <a:noFill/>
            <a:miter lim="800000"/>
            <a:headEnd/>
            <a:tailEnd/>
          </a:ln>
        </p:spPr>
      </p:pic>
      <p:pic>
        <p:nvPicPr>
          <p:cNvPr id="16388" name="Bildobjekt 11"/>
          <p:cNvPicPr>
            <a:picLocks noChangeAspect="1"/>
          </p:cNvPicPr>
          <p:nvPr/>
        </p:nvPicPr>
        <p:blipFill>
          <a:blip r:embed="rId5"/>
          <a:srcRect/>
          <a:stretch>
            <a:fillRect/>
          </a:stretch>
        </p:blipFill>
        <p:spPr bwMode="auto">
          <a:xfrm>
            <a:off x="6083300" y="1196975"/>
            <a:ext cx="3060700" cy="1295400"/>
          </a:xfrm>
          <a:prstGeom prst="rect">
            <a:avLst/>
          </a:prstGeom>
          <a:noFill/>
          <a:ln w="9525">
            <a:noFill/>
            <a:miter lim="800000"/>
            <a:headEnd/>
            <a:tailEnd/>
          </a:ln>
        </p:spPr>
      </p:pic>
      <p:pic>
        <p:nvPicPr>
          <p:cNvPr id="16389" name="Platshållare för innehåll 7"/>
          <p:cNvPicPr>
            <a:picLocks noChangeAspect="1"/>
          </p:cNvPicPr>
          <p:nvPr/>
        </p:nvPicPr>
        <p:blipFill>
          <a:blip r:embed="rId6"/>
          <a:srcRect/>
          <a:stretch>
            <a:fillRect/>
          </a:stretch>
        </p:blipFill>
        <p:spPr bwMode="auto">
          <a:xfrm>
            <a:off x="6084888" y="0"/>
            <a:ext cx="3059112" cy="1246188"/>
          </a:xfrm>
          <a:prstGeom prst="rect">
            <a:avLst/>
          </a:prstGeom>
          <a:noFill/>
          <a:ln w="9525">
            <a:noFill/>
            <a:miter lim="800000"/>
            <a:headEnd/>
            <a:tailEnd/>
          </a:ln>
        </p:spPr>
      </p:pic>
      <p:sp>
        <p:nvSpPr>
          <p:cNvPr id="12" name="Rubrik 1"/>
          <p:cNvSpPr txBox="1">
            <a:spLocks/>
          </p:cNvSpPr>
          <p:nvPr/>
        </p:nvSpPr>
        <p:spPr bwMode="auto">
          <a:xfrm>
            <a:off x="128588" y="44450"/>
            <a:ext cx="5861050" cy="1511300"/>
          </a:xfrm>
          <a:prstGeom prst="rect">
            <a:avLst/>
          </a:prstGeom>
          <a:noFill/>
          <a:ln>
            <a:noFill/>
          </a:ln>
          <a:extLst>
            <a:ext uri="{909E8E84-426E-40DD-AFC4-6F175D3DCCD1}"/>
            <a:ext uri="{91240B29-F687-4F45-9708-019B960494DF}"/>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auto">
              <a:spcBef>
                <a:spcPct val="0"/>
              </a:spcBef>
              <a:spcAft>
                <a:spcPts val="0"/>
              </a:spcAft>
              <a:buFontTx/>
              <a:buNone/>
              <a:defRPr/>
            </a:pPr>
            <a:r>
              <a:rPr lang="sv-SE" altLang="sv-SE" dirty="0">
                <a:solidFill>
                  <a:srgbClr val="0A2A70"/>
                </a:solidFill>
                <a:latin typeface="+mj-lt"/>
                <a:ea typeface="+mj-ea"/>
                <a:cs typeface="+mj-cs"/>
              </a:rPr>
              <a:t>Celsius FP7 Smart </a:t>
            </a:r>
            <a:r>
              <a:rPr lang="sv-SE" altLang="sv-SE" dirty="0" err="1">
                <a:solidFill>
                  <a:srgbClr val="0A2A70"/>
                </a:solidFill>
                <a:latin typeface="+mj-lt"/>
                <a:ea typeface="+mj-ea"/>
                <a:cs typeface="+mj-cs"/>
              </a:rPr>
              <a:t>Cities</a:t>
            </a:r>
            <a:r>
              <a:rPr lang="sv-SE" altLang="sv-SE" dirty="0">
                <a:solidFill>
                  <a:srgbClr val="0A2A70"/>
                </a:solidFill>
                <a:latin typeface="+mj-lt"/>
                <a:ea typeface="+mj-ea"/>
                <a:cs typeface="+mj-cs"/>
              </a:rPr>
              <a:t> </a:t>
            </a:r>
            <a:r>
              <a:rPr lang="sv-SE" altLang="sv-SE" dirty="0" err="1">
                <a:solidFill>
                  <a:srgbClr val="0A2A70"/>
                </a:solidFill>
                <a:latin typeface="+mj-lt"/>
                <a:ea typeface="+mj-ea"/>
                <a:cs typeface="+mj-cs"/>
              </a:rPr>
              <a:t>project</a:t>
            </a:r>
            <a:endParaRPr lang="sv-SE" altLang="sv-SE" dirty="0">
              <a:solidFill>
                <a:srgbClr val="0A2A70"/>
              </a:solidFill>
              <a:latin typeface="+mj-lt"/>
              <a:ea typeface="+mj-ea"/>
              <a:cs typeface="+mj-cs"/>
            </a:endParaRPr>
          </a:p>
        </p:txBody>
      </p:sp>
      <p:sp>
        <p:nvSpPr>
          <p:cNvPr id="13" name="Platshållare för innehåll 2"/>
          <p:cNvSpPr txBox="1">
            <a:spLocks/>
          </p:cNvSpPr>
          <p:nvPr/>
        </p:nvSpPr>
        <p:spPr>
          <a:xfrm>
            <a:off x="395288" y="1484313"/>
            <a:ext cx="5494337" cy="3952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sv-SE" sz="2500" dirty="0" smtClean="0"/>
              <a:t>Gothenburg, London, Genoa, Cologne, Rotterdam </a:t>
            </a:r>
          </a:p>
          <a:p>
            <a:pPr fontAlgn="auto">
              <a:spcAft>
                <a:spcPts val="0"/>
              </a:spcAft>
              <a:defRPr/>
            </a:pPr>
            <a:r>
              <a:rPr lang="sv-SE" sz="2500" dirty="0" smtClean="0"/>
              <a:t>21 </a:t>
            </a:r>
            <a:r>
              <a:rPr lang="sv-SE" sz="2500" dirty="0" err="1" smtClean="0"/>
              <a:t>renowned</a:t>
            </a:r>
            <a:r>
              <a:rPr lang="sv-SE" sz="2500" dirty="0" smtClean="0"/>
              <a:t> partners</a:t>
            </a:r>
          </a:p>
          <a:p>
            <a:pPr fontAlgn="auto">
              <a:spcAft>
                <a:spcPts val="0"/>
              </a:spcAft>
              <a:defRPr/>
            </a:pPr>
            <a:r>
              <a:rPr lang="sv-SE" sz="2500" dirty="0" smtClean="0"/>
              <a:t>April 2013 – </a:t>
            </a:r>
            <a:r>
              <a:rPr lang="sv-SE" sz="2500" dirty="0" err="1" smtClean="0"/>
              <a:t>March</a:t>
            </a:r>
            <a:r>
              <a:rPr lang="sv-SE" sz="2500" dirty="0" smtClean="0"/>
              <a:t> 2017</a:t>
            </a:r>
          </a:p>
          <a:p>
            <a:pPr fontAlgn="auto">
              <a:spcAft>
                <a:spcPts val="0"/>
              </a:spcAft>
              <a:defRPr/>
            </a:pPr>
            <a:r>
              <a:rPr lang="sv-SE" sz="2500" dirty="0" smtClean="0"/>
              <a:t>26 MEUR; EU: 14 MEUR</a:t>
            </a:r>
          </a:p>
          <a:p>
            <a:pPr fontAlgn="auto">
              <a:spcAft>
                <a:spcPts val="0"/>
              </a:spcAft>
              <a:defRPr/>
            </a:pPr>
            <a:r>
              <a:rPr lang="sv-SE" sz="2500" dirty="0" smtClean="0"/>
              <a:t>12 new </a:t>
            </a:r>
            <a:r>
              <a:rPr lang="sv-SE" sz="2500" dirty="0" err="1" smtClean="0"/>
              <a:t>Demonstrators</a:t>
            </a:r>
            <a:r>
              <a:rPr lang="sv-SE" sz="2500" dirty="0" smtClean="0"/>
              <a:t> + 20 existing </a:t>
            </a:r>
          </a:p>
          <a:p>
            <a:pPr fontAlgn="auto">
              <a:spcAft>
                <a:spcPts val="0"/>
              </a:spcAft>
              <a:defRPr/>
            </a:pPr>
            <a:r>
              <a:rPr lang="sv-SE" sz="2500" dirty="0" smtClean="0"/>
              <a:t>7 </a:t>
            </a:r>
            <a:r>
              <a:rPr lang="sv-SE" sz="2500" dirty="0" err="1" smtClean="0"/>
              <a:t>replication</a:t>
            </a:r>
            <a:r>
              <a:rPr lang="sv-SE" sz="2500" dirty="0" smtClean="0"/>
              <a:t> </a:t>
            </a:r>
            <a:r>
              <a:rPr lang="sv-SE" sz="2500" dirty="0" err="1" smtClean="0"/>
              <a:t>cities</a:t>
            </a:r>
            <a:endParaRPr lang="sv-SE" sz="2500" dirty="0" smtClean="0"/>
          </a:p>
          <a:p>
            <a:pPr fontAlgn="auto">
              <a:spcAft>
                <a:spcPts val="0"/>
              </a:spcAft>
              <a:defRPr/>
            </a:pPr>
            <a:r>
              <a:rPr lang="sv-SE" sz="2500" dirty="0" smtClean="0"/>
              <a:t>50 Celsius </a:t>
            </a:r>
            <a:r>
              <a:rPr lang="sv-SE" sz="2500" dirty="0" err="1" smtClean="0"/>
              <a:t>Cities</a:t>
            </a:r>
            <a:endParaRPr lang="sv-SE" sz="2500" dirty="0" smtClean="0"/>
          </a:p>
          <a:p>
            <a:pPr marL="0" indent="0" fontAlgn="auto">
              <a:spcAft>
                <a:spcPts val="0"/>
              </a:spcAft>
              <a:buFont typeface="Arial" pitchFamily="34" charset="0"/>
              <a:buNone/>
              <a:defRPr/>
            </a:pPr>
            <a:endParaRPr lang="sv-SE" dirty="0" smtClean="0"/>
          </a:p>
          <a:p>
            <a:pPr fontAlgn="auto">
              <a:spcAft>
                <a:spcPts val="0"/>
              </a:spcAft>
              <a:defRPr/>
            </a:pPr>
            <a:endParaRPr lang="sv-S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nvGrpSpPr>
          <p:cNvPr id="47106" name="Grupp 4"/>
          <p:cNvGrpSpPr>
            <a:grpSpLocks/>
          </p:cNvGrpSpPr>
          <p:nvPr/>
        </p:nvGrpSpPr>
        <p:grpSpPr bwMode="auto">
          <a:xfrm>
            <a:off x="5148263" y="115888"/>
            <a:ext cx="3960812" cy="5861050"/>
            <a:chOff x="5148064" y="116632"/>
            <a:chExt cx="3960440" cy="5860207"/>
          </a:xfrm>
        </p:grpSpPr>
        <p:pic>
          <p:nvPicPr>
            <p:cNvPr id="47110" name="Picture 2"/>
            <p:cNvPicPr>
              <a:picLocks noChangeAspect="1" noChangeArrowheads="1"/>
            </p:cNvPicPr>
            <p:nvPr/>
          </p:nvPicPr>
          <p:blipFill>
            <a:blip r:embed="rId3"/>
            <a:srcRect l="14127"/>
            <a:stretch>
              <a:fillRect/>
            </a:stretch>
          </p:blipFill>
          <p:spPr bwMode="auto">
            <a:xfrm>
              <a:off x="5148064" y="116632"/>
              <a:ext cx="3960440" cy="5860207"/>
            </a:xfrm>
            <a:prstGeom prst="rect">
              <a:avLst/>
            </a:prstGeom>
            <a:noFill/>
            <a:ln w="9525">
              <a:noFill/>
              <a:miter lim="800000"/>
              <a:headEnd/>
              <a:tailEnd/>
            </a:ln>
          </p:spPr>
        </p:pic>
        <p:sp>
          <p:nvSpPr>
            <p:cNvPr id="4" name="Ellips 3"/>
            <p:cNvSpPr/>
            <p:nvPr/>
          </p:nvSpPr>
          <p:spPr>
            <a:xfrm>
              <a:off x="5940152" y="2924515"/>
              <a:ext cx="360329" cy="576180"/>
            </a:xfrm>
            <a:prstGeom prst="ellipse">
              <a:avLst/>
            </a:prstGeom>
            <a:solidFill>
              <a:srgbClr val="C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sp>
        <p:nvSpPr>
          <p:cNvPr id="47107" name="Rubrik 1"/>
          <p:cNvSpPr>
            <a:spLocks noGrp="1"/>
          </p:cNvSpPr>
          <p:nvPr>
            <p:ph type="title"/>
          </p:nvPr>
        </p:nvSpPr>
        <p:spPr>
          <a:xfrm>
            <a:off x="468313" y="333375"/>
            <a:ext cx="7920037" cy="1143000"/>
          </a:xfrm>
        </p:spPr>
        <p:txBody>
          <a:bodyPr/>
          <a:lstStyle/>
          <a:p>
            <a:r>
              <a:rPr lang="sv-SE" smtClean="0"/>
              <a:t>CELSIUS Outcome</a:t>
            </a:r>
          </a:p>
        </p:txBody>
      </p:sp>
      <p:pic>
        <p:nvPicPr>
          <p:cNvPr id="47108" name="Bildobjekt 5" descr="Celsius City Letter of Commitment London Borough of Enfield.pdf - Adobe Reader"/>
          <p:cNvPicPr>
            <a:picLocks noChangeAspect="1"/>
          </p:cNvPicPr>
          <p:nvPr/>
        </p:nvPicPr>
        <p:blipFill>
          <a:blip r:embed="rId4"/>
          <a:srcRect/>
          <a:stretch>
            <a:fillRect/>
          </a:stretch>
        </p:blipFill>
        <p:spPr bwMode="auto">
          <a:xfrm>
            <a:off x="53975" y="1196975"/>
            <a:ext cx="2655888" cy="1250950"/>
          </a:xfrm>
          <a:prstGeom prst="rect">
            <a:avLst/>
          </a:prstGeom>
          <a:noFill/>
          <a:ln w="9525">
            <a:noFill/>
            <a:miter lim="800000"/>
            <a:headEnd/>
            <a:tailEnd/>
          </a:ln>
        </p:spPr>
      </p:pic>
      <p:pic>
        <p:nvPicPr>
          <p:cNvPr id="47109" name="Bildobjekt 6" descr="Celsius City Letter of Commitment London Borough of Enfield.pdf - Adobe Reader"/>
          <p:cNvPicPr>
            <a:picLocks noChangeAspect="1"/>
          </p:cNvPicPr>
          <p:nvPr/>
        </p:nvPicPr>
        <p:blipFill>
          <a:blip r:embed="rId5"/>
          <a:srcRect l="22794" t="20650" r="20294" b="6528"/>
          <a:stretch>
            <a:fillRect/>
          </a:stretch>
        </p:blipFill>
        <p:spPr bwMode="auto">
          <a:xfrm>
            <a:off x="179388" y="2282825"/>
            <a:ext cx="473075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49154" name="Rubrik 1"/>
          <p:cNvSpPr>
            <a:spLocks noGrp="1"/>
          </p:cNvSpPr>
          <p:nvPr>
            <p:ph type="title"/>
          </p:nvPr>
        </p:nvSpPr>
        <p:spPr>
          <a:xfrm>
            <a:off x="468313" y="333375"/>
            <a:ext cx="7920037" cy="1143000"/>
          </a:xfrm>
        </p:spPr>
        <p:txBody>
          <a:bodyPr/>
          <a:lstStyle/>
          <a:p>
            <a:r>
              <a:rPr lang="sv-SE" smtClean="0"/>
              <a:t>Thank you!</a:t>
            </a:r>
          </a:p>
        </p:txBody>
      </p:sp>
      <p:sp>
        <p:nvSpPr>
          <p:cNvPr id="6" name="Platshållare för innehåll 5"/>
          <p:cNvSpPr>
            <a:spLocks noGrp="1"/>
          </p:cNvSpPr>
          <p:nvPr>
            <p:ph idx="1"/>
          </p:nvPr>
        </p:nvSpPr>
        <p:spPr>
          <a:xfrm>
            <a:off x="457200" y="5373688"/>
            <a:ext cx="8229600" cy="503237"/>
          </a:xfrm>
        </p:spPr>
        <p:txBody>
          <a:bodyPr rtlCol="0">
            <a:normAutofit fontScale="92500" lnSpcReduction="10000"/>
          </a:bodyPr>
          <a:lstStyle/>
          <a:p>
            <a:pPr marL="0" indent="0" algn="ctr" fontAlgn="auto">
              <a:spcAft>
                <a:spcPts val="0"/>
              </a:spcAft>
              <a:buFont typeface="Arial" pitchFamily="34" charset="0"/>
              <a:buNone/>
              <a:defRPr/>
            </a:pPr>
            <a:r>
              <a:rPr lang="sv-SE" dirty="0" smtClean="0"/>
              <a:t>www.celsiuscity.eu</a:t>
            </a:r>
            <a:endParaRPr lang="sv-SE" dirty="0"/>
          </a:p>
        </p:txBody>
      </p:sp>
      <p:pic>
        <p:nvPicPr>
          <p:cNvPr id="49156" name="Picture 2"/>
          <p:cNvPicPr>
            <a:picLocks noChangeAspect="1" noChangeArrowheads="1"/>
          </p:cNvPicPr>
          <p:nvPr/>
        </p:nvPicPr>
        <p:blipFill>
          <a:blip r:embed="rId3"/>
          <a:srcRect/>
          <a:stretch>
            <a:fillRect/>
          </a:stretch>
        </p:blipFill>
        <p:spPr bwMode="auto">
          <a:xfrm>
            <a:off x="565150" y="1374775"/>
            <a:ext cx="7894638" cy="385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5"/>
          <p:cNvSpPr txBox="1">
            <a:spLocks/>
          </p:cNvSpPr>
          <p:nvPr/>
        </p:nvSpPr>
        <p:spPr>
          <a:xfrm>
            <a:off x="539750" y="1566863"/>
            <a:ext cx="6716713" cy="38068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buClr>
                <a:srgbClr val="FFFF00"/>
              </a:buClr>
              <a:buFont typeface="Wingdings" pitchFamily="2" charset="2"/>
              <a:buChar char="ü"/>
              <a:defRPr/>
            </a:pPr>
            <a:r>
              <a:rPr lang="sv-SE" dirty="0" smtClean="0"/>
              <a:t>System integration</a:t>
            </a:r>
          </a:p>
          <a:p>
            <a:pPr algn="l" fontAlgn="auto">
              <a:spcAft>
                <a:spcPts val="0"/>
              </a:spcAft>
              <a:buClr>
                <a:schemeClr val="accent6"/>
              </a:buClr>
              <a:buFont typeface="Wingdings" pitchFamily="2" charset="2"/>
              <a:buChar char="ü"/>
              <a:defRPr/>
            </a:pPr>
            <a:r>
              <a:rPr lang="sv-SE" dirty="0" err="1" smtClean="0"/>
              <a:t>Sustainable</a:t>
            </a:r>
            <a:r>
              <a:rPr lang="sv-SE" dirty="0" smtClean="0"/>
              <a:t> </a:t>
            </a:r>
            <a:r>
              <a:rPr lang="sv-SE" dirty="0" err="1" smtClean="0"/>
              <a:t>production</a:t>
            </a:r>
            <a:endParaRPr lang="sv-SE" dirty="0" smtClean="0"/>
          </a:p>
          <a:p>
            <a:pPr algn="l" fontAlgn="auto">
              <a:spcAft>
                <a:spcPts val="0"/>
              </a:spcAft>
              <a:buClr>
                <a:srgbClr val="00B0F0"/>
              </a:buClr>
              <a:buFont typeface="Wingdings" pitchFamily="2" charset="2"/>
              <a:buChar char="ü"/>
              <a:defRPr/>
            </a:pPr>
            <a:r>
              <a:rPr lang="sv-SE" dirty="0" err="1" smtClean="0"/>
              <a:t>Storage</a:t>
            </a:r>
            <a:endParaRPr lang="sv-SE" dirty="0" smtClean="0"/>
          </a:p>
          <a:p>
            <a:pPr algn="l" fontAlgn="auto">
              <a:spcAft>
                <a:spcPts val="0"/>
              </a:spcAft>
              <a:buClr>
                <a:srgbClr val="B91199"/>
              </a:buClr>
              <a:buFont typeface="Wingdings" pitchFamily="2" charset="2"/>
              <a:buChar char="ü"/>
              <a:defRPr/>
            </a:pPr>
            <a:r>
              <a:rPr lang="sv-SE" dirty="0" smtClean="0"/>
              <a:t>End-</a:t>
            </a:r>
            <a:r>
              <a:rPr lang="sv-SE" dirty="0" err="1" smtClean="0"/>
              <a:t>user</a:t>
            </a:r>
            <a:endParaRPr lang="sv-SE" dirty="0" smtClean="0"/>
          </a:p>
          <a:p>
            <a:pPr algn="l" fontAlgn="auto">
              <a:spcAft>
                <a:spcPts val="0"/>
              </a:spcAft>
              <a:buClr>
                <a:srgbClr val="92D050"/>
              </a:buClr>
              <a:buFont typeface="Wingdings" pitchFamily="2" charset="2"/>
              <a:buChar char="ü"/>
              <a:defRPr/>
            </a:pPr>
            <a:r>
              <a:rPr lang="sv-SE" dirty="0" err="1" smtClean="0"/>
              <a:t>Infrastructure</a:t>
            </a:r>
            <a:endParaRPr lang="sv-SE" dirty="0"/>
          </a:p>
        </p:txBody>
      </p:sp>
      <p:sp>
        <p:nvSpPr>
          <p:cNvPr id="17410" name="Rubrik 1"/>
          <p:cNvSpPr txBox="1">
            <a:spLocks/>
          </p:cNvSpPr>
          <p:nvPr/>
        </p:nvSpPr>
        <p:spPr bwMode="auto">
          <a:xfrm>
            <a:off x="755650" y="333375"/>
            <a:ext cx="7931150" cy="1143000"/>
          </a:xfrm>
          <a:prstGeom prst="rect">
            <a:avLst/>
          </a:prstGeom>
          <a:noFill/>
          <a:ln w="9525">
            <a:noFill/>
            <a:miter lim="800000"/>
            <a:headEnd/>
            <a:tailEnd/>
          </a:ln>
        </p:spPr>
        <p:txBody>
          <a:bodyPr anchor="ctr"/>
          <a:lstStyle/>
          <a:p>
            <a:pPr eaLnBrk="0" hangingPunct="0"/>
            <a:r>
              <a:rPr lang="sv-SE" altLang="sv-SE" sz="4400" i="1">
                <a:latin typeface="Calibri" pitchFamily="34" charset="0"/>
              </a:rPr>
              <a:t>Celsius demonstrators</a:t>
            </a:r>
          </a:p>
        </p:txBody>
      </p:sp>
      <p:pic>
        <p:nvPicPr>
          <p:cNvPr id="17411" name="Picture 8" descr="http://www.energyforlondon.org/wp-content/uploads/2014/01/Screen-Shot-2014-01-23-at-08.55.09.png"/>
          <p:cNvPicPr>
            <a:picLocks noChangeAspect="1" noChangeArrowheads="1"/>
          </p:cNvPicPr>
          <p:nvPr/>
        </p:nvPicPr>
        <p:blipFill>
          <a:blip r:embed="rId2"/>
          <a:srcRect/>
          <a:stretch>
            <a:fillRect/>
          </a:stretch>
        </p:blipFill>
        <p:spPr bwMode="auto">
          <a:xfrm>
            <a:off x="6083300" y="2420938"/>
            <a:ext cx="3059113" cy="1706562"/>
          </a:xfrm>
          <a:prstGeom prst="rect">
            <a:avLst/>
          </a:prstGeom>
          <a:noFill/>
          <a:ln w="9525">
            <a:noFill/>
            <a:miter lim="800000"/>
            <a:headEnd/>
            <a:tailEnd/>
          </a:ln>
        </p:spPr>
      </p:pic>
      <p:pic>
        <p:nvPicPr>
          <p:cNvPr id="17412" name="Bildobjekt 8"/>
          <p:cNvPicPr>
            <a:picLocks noChangeAspect="1"/>
          </p:cNvPicPr>
          <p:nvPr/>
        </p:nvPicPr>
        <p:blipFill>
          <a:blip r:embed="rId3"/>
          <a:srcRect/>
          <a:stretch>
            <a:fillRect/>
          </a:stretch>
        </p:blipFill>
        <p:spPr bwMode="auto">
          <a:xfrm>
            <a:off x="6084888" y="3708400"/>
            <a:ext cx="3059112" cy="2274888"/>
          </a:xfrm>
          <a:prstGeom prst="rect">
            <a:avLst/>
          </a:prstGeom>
          <a:noFill/>
          <a:ln w="9525">
            <a:noFill/>
            <a:miter lim="800000"/>
            <a:headEnd/>
            <a:tailEnd/>
          </a:ln>
        </p:spPr>
      </p:pic>
      <p:pic>
        <p:nvPicPr>
          <p:cNvPr id="17413" name="Bildobjekt 13"/>
          <p:cNvPicPr>
            <a:picLocks noChangeAspect="1"/>
          </p:cNvPicPr>
          <p:nvPr/>
        </p:nvPicPr>
        <p:blipFill>
          <a:blip r:embed="rId4"/>
          <a:srcRect/>
          <a:stretch>
            <a:fillRect/>
          </a:stretch>
        </p:blipFill>
        <p:spPr bwMode="auto">
          <a:xfrm>
            <a:off x="6081713" y="1117600"/>
            <a:ext cx="3060700" cy="1374775"/>
          </a:xfrm>
          <a:prstGeom prst="rect">
            <a:avLst/>
          </a:prstGeom>
          <a:noFill/>
          <a:ln w="9525">
            <a:noFill/>
            <a:miter lim="800000"/>
            <a:headEnd/>
            <a:tailEnd/>
          </a:ln>
        </p:spPr>
      </p:pic>
      <p:pic>
        <p:nvPicPr>
          <p:cNvPr id="17414" name="Bildobjekt 14"/>
          <p:cNvPicPr>
            <a:picLocks noChangeAspect="1"/>
          </p:cNvPicPr>
          <p:nvPr/>
        </p:nvPicPr>
        <p:blipFill>
          <a:blip r:embed="rId5"/>
          <a:srcRect/>
          <a:stretch>
            <a:fillRect/>
          </a:stretch>
        </p:blipFill>
        <p:spPr bwMode="auto">
          <a:xfrm>
            <a:off x="6081713" y="0"/>
            <a:ext cx="30607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media.celsiuscity.eu/2014/08/District_Heating_animation-300x169.png"/>
          <p:cNvPicPr>
            <a:picLocks noChangeAspect="1" noChangeArrowheads="1"/>
          </p:cNvPicPr>
          <p:nvPr/>
        </p:nvPicPr>
        <p:blipFill>
          <a:blip r:embed="rId2"/>
          <a:srcRect/>
          <a:stretch>
            <a:fillRect/>
          </a:stretch>
        </p:blipFill>
        <p:spPr bwMode="auto">
          <a:xfrm>
            <a:off x="6227763" y="4360863"/>
            <a:ext cx="2760662" cy="1555750"/>
          </a:xfrm>
          <a:prstGeom prst="rect">
            <a:avLst/>
          </a:prstGeom>
          <a:noFill/>
          <a:ln w="9525">
            <a:noFill/>
            <a:miter lim="800000"/>
            <a:headEnd/>
            <a:tailEnd/>
          </a:ln>
        </p:spPr>
      </p:pic>
      <p:sp>
        <p:nvSpPr>
          <p:cNvPr id="18434" name="Rubrik 1"/>
          <p:cNvSpPr>
            <a:spLocks noGrp="1"/>
          </p:cNvSpPr>
          <p:nvPr>
            <p:ph type="title"/>
          </p:nvPr>
        </p:nvSpPr>
        <p:spPr/>
        <p:txBody>
          <a:bodyPr/>
          <a:lstStyle/>
          <a:p>
            <a:r>
              <a:rPr lang="sv-SE" smtClean="0"/>
              <a:t>Support to new CELSIUS Cities</a:t>
            </a:r>
          </a:p>
        </p:txBody>
      </p:sp>
      <p:sp>
        <p:nvSpPr>
          <p:cNvPr id="10" name="Rektangel 9"/>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436" name="textruta 13"/>
          <p:cNvSpPr txBox="1">
            <a:spLocks noChangeArrowheads="1"/>
          </p:cNvSpPr>
          <p:nvPr/>
        </p:nvSpPr>
        <p:spPr bwMode="auto">
          <a:xfrm>
            <a:off x="5095875" y="1524000"/>
            <a:ext cx="1727200" cy="1800225"/>
          </a:xfrm>
          <a:prstGeom prst="rect">
            <a:avLst/>
          </a:prstGeom>
          <a:noFill/>
          <a:ln w="28575">
            <a:solidFill>
              <a:srgbClr val="FFCC00"/>
            </a:solidFill>
            <a:miter lim="800000"/>
            <a:headEnd/>
            <a:tailEnd/>
          </a:ln>
        </p:spPr>
        <p:txBody>
          <a:bodyPr>
            <a:spAutoFit/>
          </a:bodyPr>
          <a:lstStyle/>
          <a:p>
            <a:pPr algn="ctr"/>
            <a:r>
              <a:rPr lang="sv-SE" altLang="sv-SE" b="1"/>
              <a:t>Road map </a:t>
            </a:r>
            <a:r>
              <a:rPr lang="sv-SE" altLang="sv-SE"/>
              <a:t>–</a:t>
            </a:r>
          </a:p>
          <a:p>
            <a:pPr algn="ctr"/>
            <a:r>
              <a:rPr lang="sv-SE" altLang="sv-SE"/>
              <a:t>building blocks transforming   a city into a CELSIUS city</a:t>
            </a:r>
          </a:p>
        </p:txBody>
      </p:sp>
      <p:sp>
        <p:nvSpPr>
          <p:cNvPr id="18437" name="textruta 19"/>
          <p:cNvSpPr txBox="1">
            <a:spLocks noChangeArrowheads="1"/>
          </p:cNvSpPr>
          <p:nvPr/>
        </p:nvSpPr>
        <p:spPr bwMode="auto">
          <a:xfrm>
            <a:off x="998538" y="1524000"/>
            <a:ext cx="1727200" cy="1800225"/>
          </a:xfrm>
          <a:prstGeom prst="rect">
            <a:avLst/>
          </a:prstGeom>
          <a:noFill/>
          <a:ln w="28575">
            <a:solidFill>
              <a:srgbClr val="92D050"/>
            </a:solidFill>
            <a:miter lim="800000"/>
            <a:headEnd/>
            <a:tailEnd/>
          </a:ln>
        </p:spPr>
        <p:txBody>
          <a:bodyPr>
            <a:spAutoFit/>
          </a:bodyPr>
          <a:lstStyle/>
          <a:p>
            <a:pPr algn="ctr"/>
            <a:r>
              <a:rPr lang="sv-SE" altLang="sv-SE" b="1"/>
              <a:t>Social toolbox </a:t>
            </a:r>
            <a:r>
              <a:rPr lang="sv-SE" altLang="sv-SE"/>
              <a:t>– acceptance  and conflict resolution protocols</a:t>
            </a:r>
          </a:p>
        </p:txBody>
      </p:sp>
      <p:sp>
        <p:nvSpPr>
          <p:cNvPr id="18438" name="textruta 20"/>
          <p:cNvSpPr txBox="1">
            <a:spLocks noChangeArrowheads="1"/>
          </p:cNvSpPr>
          <p:nvPr/>
        </p:nvSpPr>
        <p:spPr bwMode="auto">
          <a:xfrm>
            <a:off x="3086100" y="1519238"/>
            <a:ext cx="1727200" cy="1800225"/>
          </a:xfrm>
          <a:prstGeom prst="rect">
            <a:avLst/>
          </a:prstGeom>
          <a:noFill/>
          <a:ln w="28575">
            <a:solidFill>
              <a:srgbClr val="73B5E0"/>
            </a:solidFill>
            <a:miter lim="800000"/>
            <a:headEnd/>
            <a:tailEnd/>
          </a:ln>
        </p:spPr>
        <p:txBody>
          <a:bodyPr>
            <a:spAutoFit/>
          </a:bodyPr>
          <a:lstStyle/>
          <a:p>
            <a:pPr algn="ctr"/>
            <a:r>
              <a:rPr lang="sv-SE" altLang="sv-SE" b="1"/>
              <a:t>Technical toolbox</a:t>
            </a:r>
            <a:r>
              <a:rPr lang="sv-SE" altLang="sv-SE"/>
              <a:t> – upscaling technologies and concepts</a:t>
            </a:r>
          </a:p>
        </p:txBody>
      </p:sp>
      <p:sp>
        <p:nvSpPr>
          <p:cNvPr id="18439" name="textruta 21"/>
          <p:cNvSpPr txBox="1">
            <a:spLocks noChangeArrowheads="1"/>
          </p:cNvSpPr>
          <p:nvPr/>
        </p:nvSpPr>
        <p:spPr bwMode="auto">
          <a:xfrm>
            <a:off x="971550" y="3878263"/>
            <a:ext cx="1728788" cy="1800225"/>
          </a:xfrm>
          <a:prstGeom prst="rect">
            <a:avLst/>
          </a:prstGeom>
          <a:noFill/>
          <a:ln w="28575">
            <a:solidFill>
              <a:srgbClr val="FF6600"/>
            </a:solidFill>
            <a:miter lim="800000"/>
            <a:headEnd/>
            <a:tailEnd/>
          </a:ln>
        </p:spPr>
        <p:txBody>
          <a:bodyPr>
            <a:spAutoFit/>
          </a:bodyPr>
          <a:lstStyle/>
          <a:p>
            <a:pPr algn="ctr"/>
            <a:r>
              <a:rPr lang="sv-SE" altLang="sv-SE" sz="1700" b="1"/>
              <a:t>Demonstrators</a:t>
            </a:r>
            <a:r>
              <a:rPr lang="sv-SE" altLang="sv-SE" b="1"/>
              <a:t> </a:t>
            </a:r>
            <a:r>
              <a:rPr lang="sv-SE" altLang="sv-SE"/>
              <a:t>– show possibilities and replicability of demonstrators</a:t>
            </a:r>
          </a:p>
        </p:txBody>
      </p:sp>
      <p:sp>
        <p:nvSpPr>
          <p:cNvPr id="18440" name="textruta 32"/>
          <p:cNvSpPr txBox="1">
            <a:spLocks noChangeArrowheads="1"/>
          </p:cNvSpPr>
          <p:nvPr/>
        </p:nvSpPr>
        <p:spPr bwMode="auto">
          <a:xfrm>
            <a:off x="3913188" y="3678238"/>
            <a:ext cx="1728787" cy="1798637"/>
          </a:xfrm>
          <a:prstGeom prst="rect">
            <a:avLst/>
          </a:prstGeom>
          <a:noFill/>
          <a:ln w="28575">
            <a:solidFill>
              <a:srgbClr val="CC0099"/>
            </a:solidFill>
            <a:miter lim="800000"/>
            <a:headEnd/>
            <a:tailEnd/>
          </a:ln>
        </p:spPr>
        <p:txBody>
          <a:bodyPr>
            <a:spAutoFit/>
          </a:bodyPr>
          <a:lstStyle/>
          <a:p>
            <a:pPr algn="ctr"/>
            <a:r>
              <a:rPr lang="sv-SE" altLang="sv-SE" b="1"/>
              <a:t>Celsius toolbox </a:t>
            </a:r>
            <a:r>
              <a:rPr lang="sv-SE" altLang="sv-SE"/>
              <a:t>– collate input; find synergies to support new Celsius cities</a:t>
            </a:r>
          </a:p>
        </p:txBody>
      </p:sp>
      <p:cxnSp>
        <p:nvCxnSpPr>
          <p:cNvPr id="13" name="Rak pil 12"/>
          <p:cNvCxnSpPr/>
          <p:nvPr/>
        </p:nvCxnSpPr>
        <p:spPr bwMode="auto">
          <a:xfrm>
            <a:off x="2735263" y="3222625"/>
            <a:ext cx="1143000" cy="712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bwMode="auto">
          <a:xfrm>
            <a:off x="4157663" y="3319463"/>
            <a:ext cx="0" cy="346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bwMode="auto">
          <a:xfrm flipV="1">
            <a:off x="2700338" y="5476875"/>
            <a:ext cx="3544887"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bwMode="auto">
          <a:xfrm>
            <a:off x="2700338" y="4297363"/>
            <a:ext cx="1212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p:cNvCxnSpPr/>
          <p:nvPr/>
        </p:nvCxnSpPr>
        <p:spPr bwMode="auto">
          <a:xfrm>
            <a:off x="5246688" y="3332163"/>
            <a:ext cx="0" cy="346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ak pil 17"/>
          <p:cNvCxnSpPr/>
          <p:nvPr/>
        </p:nvCxnSpPr>
        <p:spPr bwMode="auto">
          <a:xfrm>
            <a:off x="5614988" y="4451350"/>
            <a:ext cx="612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7" name="textruta 174"/>
          <p:cNvSpPr txBox="1">
            <a:spLocks noChangeArrowheads="1"/>
          </p:cNvSpPr>
          <p:nvPr/>
        </p:nvSpPr>
        <p:spPr bwMode="auto">
          <a:xfrm>
            <a:off x="6804025" y="3935413"/>
            <a:ext cx="1728788" cy="369887"/>
          </a:xfrm>
          <a:prstGeom prst="rect">
            <a:avLst/>
          </a:prstGeom>
          <a:noFill/>
          <a:ln w="9525">
            <a:noFill/>
            <a:miter lim="800000"/>
            <a:headEnd/>
            <a:tailEnd/>
          </a:ln>
        </p:spPr>
        <p:txBody>
          <a:bodyPr>
            <a:spAutoFit/>
          </a:bodyPr>
          <a:lstStyle/>
          <a:p>
            <a:pPr algn="ctr"/>
            <a:r>
              <a:rPr lang="sv-SE" altLang="sv-SE" b="1"/>
              <a:t>Celsius Cities</a:t>
            </a:r>
            <a:endParaRPr lang="sv-SE" altLang="sv-SE"/>
          </a:p>
        </p:txBody>
      </p:sp>
      <p:sp>
        <p:nvSpPr>
          <p:cNvPr id="84" name="Rektangel 83"/>
          <p:cNvSpPr/>
          <p:nvPr/>
        </p:nvSpPr>
        <p:spPr>
          <a:xfrm>
            <a:off x="6227763" y="3665538"/>
            <a:ext cx="2824162" cy="2012950"/>
          </a:xfrm>
          <a:prstGeom prst="rect">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bg1">
                    <a:lumMod val="75000"/>
                  </a:schemeClr>
                </a:solidFill>
              </a:rPr>
              <a:t>Gothenburg New </a:t>
            </a:r>
            <a:r>
              <a:rPr lang="sv-SE" dirty="0" err="1" smtClean="0">
                <a:solidFill>
                  <a:schemeClr val="bg1">
                    <a:lumMod val="75000"/>
                  </a:schemeClr>
                </a:solidFill>
              </a:rPr>
              <a:t>Demonstrators</a:t>
            </a:r>
            <a:endParaRPr lang="sv-SE" dirty="0">
              <a:solidFill>
                <a:schemeClr val="bg1">
                  <a:lumMod val="75000"/>
                </a:schemeClr>
              </a:solidFill>
            </a:endParaRPr>
          </a:p>
        </p:txBody>
      </p:sp>
      <p:sp>
        <p:nvSpPr>
          <p:cNvPr id="4" name="textruta 3"/>
          <p:cNvSpPr txBox="1"/>
          <p:nvPr/>
        </p:nvSpPr>
        <p:spPr>
          <a:xfrm>
            <a:off x="395288" y="1270000"/>
            <a:ext cx="5113337" cy="1538288"/>
          </a:xfrm>
          <a:prstGeom prst="rect">
            <a:avLst/>
          </a:prstGeom>
          <a:noFill/>
        </p:spPr>
        <p:txBody>
          <a:bodyPr>
            <a:spAutoFit/>
          </a:bodyPr>
          <a:lstStyle>
            <a:defPPr>
              <a:defRPr lang="sv-SE"/>
            </a:defPPr>
            <a:lvl1pPr marL="342900" indent="-342900">
              <a:buFont typeface="Arial" pitchFamily="34" charset="0"/>
              <a:buChar char="•"/>
              <a:defRPr sz="2000">
                <a:latin typeface="+mn-lt"/>
              </a:defRPr>
            </a:lvl1pPr>
            <a:lvl2pPr marL="914400" lvl="1" indent="-457200">
              <a:buFont typeface="+mj-lt"/>
              <a:buAutoNum type="arabicPeriod"/>
              <a:defRPr sz="1200">
                <a:latin typeface="+mn-lt"/>
              </a:defRPr>
            </a:lvl2pPr>
          </a:lstStyle>
          <a:p>
            <a:pPr marL="0" indent="0" fontAlgn="auto">
              <a:spcBef>
                <a:spcPts val="0"/>
              </a:spcBef>
              <a:spcAft>
                <a:spcPts val="0"/>
              </a:spcAft>
              <a:buFont typeface="Arial" pitchFamily="34" charset="0"/>
              <a:buNone/>
              <a:defRPr/>
            </a:pPr>
            <a:endParaRPr lang="en-US" dirty="0"/>
          </a:p>
          <a:p>
            <a:pPr lvl="1" fontAlgn="auto">
              <a:spcBef>
                <a:spcPts val="0"/>
              </a:spcBef>
              <a:spcAft>
                <a:spcPts val="0"/>
              </a:spcAft>
              <a:defRPr/>
            </a:pPr>
            <a:r>
              <a:rPr lang="en-US" sz="1800" dirty="0" smtClean="0"/>
              <a:t>District heating to STENA ferry</a:t>
            </a:r>
            <a:endParaRPr lang="en-US" sz="1800" dirty="0"/>
          </a:p>
          <a:p>
            <a:pPr lvl="1" fontAlgn="auto">
              <a:spcBef>
                <a:spcPts val="0"/>
              </a:spcBef>
              <a:spcAft>
                <a:spcPts val="0"/>
              </a:spcAft>
              <a:defRPr/>
            </a:pPr>
            <a:r>
              <a:rPr lang="en-US" sz="1800" dirty="0" smtClean="0"/>
              <a:t>District heating to white goods</a:t>
            </a:r>
            <a:endParaRPr lang="en-US" sz="1800" dirty="0"/>
          </a:p>
          <a:p>
            <a:pPr lvl="1" fontAlgn="auto">
              <a:spcBef>
                <a:spcPts val="0"/>
              </a:spcBef>
              <a:spcAft>
                <a:spcPts val="0"/>
              </a:spcAft>
              <a:defRPr/>
            </a:pPr>
            <a:r>
              <a:rPr lang="en-US" sz="1800" dirty="0" smtClean="0"/>
              <a:t>Short-term storage</a:t>
            </a:r>
            <a:endParaRPr lang="en-US" sz="1800" dirty="0"/>
          </a:p>
          <a:p>
            <a:pPr fontAlgn="auto">
              <a:spcBef>
                <a:spcPts val="0"/>
              </a:spcBef>
              <a:spcAft>
                <a:spcPts val="0"/>
              </a:spcAft>
              <a:defRPr/>
            </a:pPr>
            <a:endParaRPr lang="en-US" dirty="0"/>
          </a:p>
        </p:txBody>
      </p:sp>
      <p:pic>
        <p:nvPicPr>
          <p:cNvPr id="19459" name="Bildobjekt 3" descr="Bild 16.png"/>
          <p:cNvPicPr>
            <a:picLocks noChangeAspect="1"/>
          </p:cNvPicPr>
          <p:nvPr/>
        </p:nvPicPr>
        <p:blipFill>
          <a:blip r:embed="rId3"/>
          <a:srcRect/>
          <a:stretch>
            <a:fillRect/>
          </a:stretch>
        </p:blipFill>
        <p:spPr bwMode="auto">
          <a:xfrm>
            <a:off x="3248025" y="3984625"/>
            <a:ext cx="4835525" cy="1573213"/>
          </a:xfrm>
          <a:prstGeom prst="rect">
            <a:avLst/>
          </a:prstGeom>
          <a:noFill/>
          <a:ln w="9525">
            <a:noFill/>
            <a:miter lim="800000"/>
            <a:headEnd/>
            <a:tailEnd/>
          </a:ln>
        </p:spPr>
      </p:pic>
      <p:pic>
        <p:nvPicPr>
          <p:cNvPr id="19460" name="Picture 8"/>
          <p:cNvPicPr>
            <a:picLocks noChangeAspect="1" noChangeArrowheads="1"/>
          </p:cNvPicPr>
          <p:nvPr/>
        </p:nvPicPr>
        <p:blipFill>
          <a:blip r:embed="rId4"/>
          <a:srcRect/>
          <a:stretch>
            <a:fillRect/>
          </a:stretch>
        </p:blipFill>
        <p:spPr bwMode="auto">
          <a:xfrm>
            <a:off x="1066800" y="2774950"/>
            <a:ext cx="1881188" cy="2782888"/>
          </a:xfrm>
          <a:prstGeom prst="rect">
            <a:avLst/>
          </a:prstGeom>
          <a:noFill/>
          <a:ln w="9525">
            <a:noFill/>
            <a:miter lim="800000"/>
            <a:headEnd/>
            <a:tailEnd/>
          </a:ln>
        </p:spPr>
      </p:pic>
      <p:pic>
        <p:nvPicPr>
          <p:cNvPr id="19461" name="Picture 2"/>
          <p:cNvPicPr>
            <a:picLocks noChangeAspect="1" noChangeArrowheads="1"/>
          </p:cNvPicPr>
          <p:nvPr/>
        </p:nvPicPr>
        <p:blipFill>
          <a:blip r:embed="rId5"/>
          <a:srcRect/>
          <a:stretch>
            <a:fillRect/>
          </a:stretch>
        </p:blipFill>
        <p:spPr bwMode="auto">
          <a:xfrm>
            <a:off x="4356100" y="1604963"/>
            <a:ext cx="3760788" cy="2339975"/>
          </a:xfrm>
          <a:prstGeom prst="rect">
            <a:avLst/>
          </a:prstGeom>
          <a:noFill/>
          <a:ln w="9525">
            <a:noFill/>
            <a:miter lim="800000"/>
            <a:headEnd/>
            <a:tailEnd/>
          </a:ln>
        </p:spPr>
      </p:pic>
      <p:sp>
        <p:nvSpPr>
          <p:cNvPr id="8" name="Rektangel 7"/>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3"/>
          <a:srcRect/>
          <a:stretch>
            <a:fillRect/>
          </a:stretch>
        </p:blipFill>
        <p:spPr bwMode="auto">
          <a:xfrm>
            <a:off x="3348038" y="4446588"/>
            <a:ext cx="4976812" cy="1214437"/>
          </a:xfrm>
          <a:prstGeom prst="rect">
            <a:avLst/>
          </a:prstGeom>
          <a:noFill/>
          <a:ln w="9525">
            <a:noFill/>
            <a:miter lim="800000"/>
            <a:headEnd/>
            <a:tailEnd/>
          </a:ln>
        </p:spPr>
      </p:pic>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bg1">
                    <a:lumMod val="75000"/>
                  </a:schemeClr>
                </a:solidFill>
              </a:rPr>
              <a:t>Rotterdam New </a:t>
            </a:r>
            <a:r>
              <a:rPr lang="sv-SE" dirty="0" err="1" smtClean="0">
                <a:solidFill>
                  <a:schemeClr val="bg1">
                    <a:lumMod val="75000"/>
                  </a:schemeClr>
                </a:solidFill>
              </a:rPr>
              <a:t>Demonstrators</a:t>
            </a:r>
            <a:endParaRPr lang="sv-SE" dirty="0">
              <a:solidFill>
                <a:schemeClr val="bg1">
                  <a:lumMod val="75000"/>
                </a:schemeClr>
              </a:solidFill>
            </a:endParaRPr>
          </a:p>
        </p:txBody>
      </p:sp>
      <p:sp>
        <p:nvSpPr>
          <p:cNvPr id="21507" name="textruta 2"/>
          <p:cNvSpPr txBox="1">
            <a:spLocks noChangeArrowheads="1"/>
          </p:cNvSpPr>
          <p:nvPr/>
        </p:nvSpPr>
        <p:spPr bwMode="auto">
          <a:xfrm>
            <a:off x="468313" y="1928813"/>
            <a:ext cx="5111750" cy="923925"/>
          </a:xfrm>
          <a:prstGeom prst="rect">
            <a:avLst/>
          </a:prstGeom>
          <a:noFill/>
          <a:ln w="9525">
            <a:noFill/>
            <a:miter lim="800000"/>
            <a:headEnd/>
            <a:tailEnd/>
          </a:ln>
        </p:spPr>
        <p:txBody>
          <a:bodyPr>
            <a:spAutoFit/>
          </a:bodyPr>
          <a:lstStyle/>
          <a:p>
            <a:pPr marL="914400" lvl="1" indent="-457200">
              <a:buFont typeface="Calibri" pitchFamily="34" charset="0"/>
              <a:buAutoNum type="arabicPeriod"/>
            </a:pPr>
            <a:r>
              <a:rPr lang="en-US">
                <a:latin typeface="Calibri" pitchFamily="34" charset="0"/>
              </a:rPr>
              <a:t>Vertical City (saving 80 % cooling)</a:t>
            </a:r>
          </a:p>
          <a:p>
            <a:pPr marL="914400" lvl="1" indent="-457200">
              <a:buFont typeface="Calibri" pitchFamily="34" charset="0"/>
              <a:buAutoNum type="arabicPeriod"/>
            </a:pPr>
            <a:r>
              <a:rPr lang="en-US">
                <a:latin typeface="Calibri" pitchFamily="34" charset="0"/>
              </a:rPr>
              <a:t>300 MW HeatHub /Buffer Tank</a:t>
            </a:r>
          </a:p>
          <a:p>
            <a:pPr marL="914400" lvl="1" indent="-457200">
              <a:buFont typeface="Calibri" pitchFamily="34" charset="0"/>
              <a:buAutoNum type="arabicPeriod"/>
            </a:pPr>
            <a:r>
              <a:rPr lang="en-US">
                <a:latin typeface="Calibri" pitchFamily="34" charset="0"/>
              </a:rPr>
              <a:t>Industrial Ecology</a:t>
            </a:r>
            <a:endParaRPr lang="en-US" sz="1200">
              <a:latin typeface="Calibri" pitchFamily="34" charset="0"/>
            </a:endParaRPr>
          </a:p>
        </p:txBody>
      </p:sp>
      <p:pic>
        <p:nvPicPr>
          <p:cNvPr id="21508" name="Picture 5" descr="thumb_698x527_de_rotterdam"/>
          <p:cNvPicPr>
            <a:picLocks noChangeAspect="1" noChangeArrowheads="1"/>
          </p:cNvPicPr>
          <p:nvPr/>
        </p:nvPicPr>
        <p:blipFill>
          <a:blip r:embed="rId4"/>
          <a:srcRect/>
          <a:stretch>
            <a:fillRect/>
          </a:stretch>
        </p:blipFill>
        <p:spPr bwMode="auto">
          <a:xfrm>
            <a:off x="5148263" y="1911350"/>
            <a:ext cx="3119437" cy="2355850"/>
          </a:xfrm>
          <a:prstGeom prst="rect">
            <a:avLst/>
          </a:prstGeom>
          <a:noFill/>
          <a:ln w="9525">
            <a:noFill/>
            <a:miter lim="800000"/>
            <a:headEnd/>
            <a:tailEnd/>
          </a:ln>
        </p:spPr>
      </p:pic>
      <p:pic>
        <p:nvPicPr>
          <p:cNvPr id="21509" name="Picture 4" descr="zicht van bovenaf"/>
          <p:cNvPicPr>
            <a:picLocks noChangeAspect="1" noChangeArrowheads="1"/>
          </p:cNvPicPr>
          <p:nvPr/>
        </p:nvPicPr>
        <p:blipFill>
          <a:blip r:embed="rId5"/>
          <a:srcRect/>
          <a:stretch>
            <a:fillRect/>
          </a:stretch>
        </p:blipFill>
        <p:spPr bwMode="auto">
          <a:xfrm>
            <a:off x="971550" y="3284538"/>
            <a:ext cx="3419475"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bg1">
                    <a:lumMod val="75000"/>
                  </a:schemeClr>
                </a:solidFill>
              </a:rPr>
              <a:t>London New </a:t>
            </a:r>
            <a:r>
              <a:rPr lang="sv-SE" dirty="0" err="1" smtClean="0">
                <a:solidFill>
                  <a:schemeClr val="bg1">
                    <a:lumMod val="75000"/>
                  </a:schemeClr>
                </a:solidFill>
              </a:rPr>
              <a:t>Demonstrators</a:t>
            </a:r>
            <a:endParaRPr lang="sv-SE" dirty="0">
              <a:solidFill>
                <a:schemeClr val="bg1">
                  <a:lumMod val="75000"/>
                </a:schemeClr>
              </a:solidFill>
            </a:endParaRPr>
          </a:p>
        </p:txBody>
      </p:sp>
      <p:sp>
        <p:nvSpPr>
          <p:cNvPr id="23554" name="textruta 2"/>
          <p:cNvSpPr txBox="1">
            <a:spLocks noChangeArrowheads="1"/>
          </p:cNvSpPr>
          <p:nvPr/>
        </p:nvSpPr>
        <p:spPr bwMode="auto">
          <a:xfrm>
            <a:off x="250825" y="1393825"/>
            <a:ext cx="8353425" cy="1508125"/>
          </a:xfrm>
          <a:prstGeom prst="rect">
            <a:avLst/>
          </a:prstGeom>
          <a:noFill/>
          <a:ln w="9525">
            <a:noFill/>
            <a:miter lim="800000"/>
            <a:headEnd/>
            <a:tailEnd/>
          </a:ln>
        </p:spPr>
        <p:txBody>
          <a:bodyPr>
            <a:spAutoFit/>
          </a:bodyPr>
          <a:lstStyle/>
          <a:p>
            <a:pPr marL="914400" lvl="1" indent="-457200">
              <a:buFont typeface="Calibri" pitchFamily="34" charset="0"/>
              <a:buAutoNum type="arabicPeriod"/>
            </a:pPr>
            <a:r>
              <a:rPr lang="en-US">
                <a:latin typeface="Calibri" pitchFamily="34" charset="0"/>
              </a:rPr>
              <a:t>Active Network Management and  Demand Response</a:t>
            </a:r>
          </a:p>
          <a:p>
            <a:pPr marL="914400" lvl="1" indent="-457200">
              <a:buFont typeface="Calibri" pitchFamily="34" charset="0"/>
              <a:buAutoNum type="arabicPeriod"/>
            </a:pPr>
            <a:r>
              <a:rPr lang="en-US">
                <a:latin typeface="Calibri" pitchFamily="34" charset="0"/>
              </a:rPr>
              <a:t>Capture of Identified Sources of Waste Heat </a:t>
            </a:r>
          </a:p>
          <a:p>
            <a:pPr marL="914400" lvl="1" indent="-457200">
              <a:buFont typeface="Calibri" pitchFamily="34" charset="0"/>
              <a:buAutoNum type="arabicPeriod"/>
            </a:pPr>
            <a:r>
              <a:rPr lang="en-US">
                <a:latin typeface="Calibri" pitchFamily="34" charset="0"/>
              </a:rPr>
              <a:t>Integration of Thermal Store</a:t>
            </a:r>
          </a:p>
          <a:p>
            <a:pPr marL="914400" lvl="1" indent="-457200">
              <a:buFont typeface="Calibri" pitchFamily="34" charset="0"/>
              <a:buAutoNum type="arabicPeriod"/>
            </a:pPr>
            <a:r>
              <a:rPr lang="en-US">
                <a:latin typeface="Calibri" pitchFamily="34" charset="0"/>
              </a:rPr>
              <a:t>Extension of the Bunhill </a:t>
            </a:r>
            <a:r>
              <a:rPr lang="en-US" altLang="sv-SE" b="1">
                <a:latin typeface="Calibri" pitchFamily="34" charset="0"/>
              </a:rPr>
              <a:t>‘</a:t>
            </a:r>
            <a:r>
              <a:rPr lang="en-US">
                <a:latin typeface="Calibri" pitchFamily="34" charset="0"/>
              </a:rPr>
              <a:t>Seed</a:t>
            </a:r>
            <a:r>
              <a:rPr lang="en-US" altLang="sv-SE">
                <a:latin typeface="Calibri" pitchFamily="34" charset="0"/>
              </a:rPr>
              <a:t>’</a:t>
            </a:r>
            <a:r>
              <a:rPr lang="en-US">
                <a:latin typeface="Calibri" pitchFamily="34" charset="0"/>
              </a:rPr>
              <a:t> Heating System </a:t>
            </a:r>
          </a:p>
          <a:p>
            <a:pPr>
              <a:buFont typeface="Arial" charset="0"/>
              <a:buNone/>
            </a:pPr>
            <a:endParaRPr lang="en-US" sz="2000">
              <a:latin typeface="Calibri" pitchFamily="34" charset="0"/>
            </a:endParaRPr>
          </a:p>
        </p:txBody>
      </p:sp>
      <p:pic>
        <p:nvPicPr>
          <p:cNvPr id="5" name="Bild 90"/>
          <p:cNvPicPr>
            <a:picLocks noChangeAspect="1" noChangeArrowheads="1"/>
          </p:cNvPicPr>
          <p:nvPr/>
        </p:nvPicPr>
        <p:blipFill>
          <a:blip r:embed="rId3"/>
          <a:srcRect/>
          <a:stretch>
            <a:fillRect/>
          </a:stretch>
        </p:blipFill>
        <p:spPr bwMode="auto">
          <a:xfrm>
            <a:off x="6300788" y="1824038"/>
            <a:ext cx="1951037" cy="2090737"/>
          </a:xfrm>
          <a:prstGeom prst="rect">
            <a:avLst/>
          </a:prstGeom>
          <a:noFill/>
          <a:ln w="25400">
            <a:solidFill>
              <a:srgbClr val="7F7F7F"/>
            </a:solidFill>
            <a:miter lim="800000"/>
            <a:headEnd/>
            <a:tailEnd/>
          </a:ln>
        </p:spPr>
      </p:pic>
      <p:pic>
        <p:nvPicPr>
          <p:cNvPr id="23556" name="Picture 3"/>
          <p:cNvPicPr>
            <a:picLocks noChangeAspect="1" noChangeArrowheads="1"/>
          </p:cNvPicPr>
          <p:nvPr/>
        </p:nvPicPr>
        <p:blipFill>
          <a:blip r:embed="rId4"/>
          <a:srcRect/>
          <a:stretch>
            <a:fillRect/>
          </a:stretch>
        </p:blipFill>
        <p:spPr bwMode="auto">
          <a:xfrm>
            <a:off x="611188" y="3500438"/>
            <a:ext cx="5256212" cy="2520950"/>
          </a:xfrm>
          <a:prstGeom prst="rect">
            <a:avLst/>
          </a:prstGeom>
          <a:noFill/>
          <a:ln w="9525">
            <a:noFill/>
            <a:miter lim="800000"/>
            <a:headEnd/>
            <a:tailEnd/>
          </a:ln>
        </p:spPr>
      </p:pic>
      <p:pic>
        <p:nvPicPr>
          <p:cNvPr id="23557" name="Picture 2"/>
          <p:cNvPicPr>
            <a:picLocks noChangeAspect="1" noChangeArrowheads="1"/>
          </p:cNvPicPr>
          <p:nvPr/>
        </p:nvPicPr>
        <p:blipFill>
          <a:blip r:embed="rId5"/>
          <a:srcRect/>
          <a:stretch>
            <a:fillRect/>
          </a:stretch>
        </p:blipFill>
        <p:spPr bwMode="auto">
          <a:xfrm>
            <a:off x="5580063" y="4011613"/>
            <a:ext cx="2671762" cy="1728787"/>
          </a:xfrm>
          <a:prstGeom prst="rect">
            <a:avLst/>
          </a:prstGeom>
          <a:noFill/>
          <a:ln w="9525">
            <a:solidFill>
              <a:schemeClr val="bg2"/>
            </a:solidFill>
            <a:miter lim="800000"/>
            <a:headEnd/>
            <a:tailEnd/>
          </a:ln>
        </p:spPr>
      </p:pic>
      <p:pic>
        <p:nvPicPr>
          <p:cNvPr id="4" name="Picture 2"/>
          <p:cNvPicPr>
            <a:picLocks noChangeAspect="1" noChangeArrowheads="1"/>
          </p:cNvPicPr>
          <p:nvPr/>
        </p:nvPicPr>
        <p:blipFill>
          <a:blip r:embed="rId6"/>
          <a:srcRect/>
          <a:stretch>
            <a:fillRect/>
          </a:stretch>
        </p:blipFill>
        <p:spPr bwMode="auto">
          <a:xfrm>
            <a:off x="822325" y="2944813"/>
            <a:ext cx="1597025" cy="1597025"/>
          </a:xfrm>
          <a:prstGeom prst="rect">
            <a:avLst/>
          </a:prstGeom>
          <a:noFill/>
        </p:spPr>
      </p:pic>
      <p:sp>
        <p:nvSpPr>
          <p:cNvPr id="8" name="Rektangel 7"/>
          <p:cNvSpPr/>
          <p:nvPr/>
        </p:nvSpPr>
        <p:spPr>
          <a:xfrm>
            <a:off x="2627313" y="6165850"/>
            <a:ext cx="3457575"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Underrubrik 2"/>
          <p:cNvSpPr txBox="1">
            <a:spLocks/>
          </p:cNvSpPr>
          <p:nvPr/>
        </p:nvSpPr>
        <p:spPr bwMode="auto">
          <a:xfrm>
            <a:off x="1187450" y="188913"/>
            <a:ext cx="7108825" cy="692150"/>
          </a:xfrm>
          <a:prstGeom prst="rect">
            <a:avLst/>
          </a:prstGeom>
          <a:noFill/>
          <a:ln w="9525">
            <a:noFill/>
            <a:miter lim="800000"/>
            <a:headEnd/>
            <a:tailEnd/>
          </a:ln>
        </p:spPr>
        <p:txBody>
          <a:bodyPr/>
          <a:lstStyle/>
          <a:p>
            <a:pPr algn="ctr">
              <a:spcBef>
                <a:spcPct val="20000"/>
              </a:spcBef>
              <a:buFont typeface="Arial" charset="0"/>
              <a:buNone/>
            </a:pPr>
            <a:r>
              <a:rPr lang="sv-SE" sz="2800" i="1">
                <a:solidFill>
                  <a:schemeClr val="accent1"/>
                </a:solidFill>
                <a:latin typeface="Calibri" pitchFamily="34" charset="0"/>
              </a:rPr>
              <a:t>How to build District Heating in London ?</a:t>
            </a:r>
          </a:p>
          <a:p>
            <a:pPr algn="ctr">
              <a:spcBef>
                <a:spcPct val="20000"/>
              </a:spcBef>
              <a:buFont typeface="Arial" charset="0"/>
              <a:buNone/>
            </a:pPr>
            <a:endParaRPr lang="sv-SE" sz="3200">
              <a:solidFill>
                <a:srgbClr val="0A2A70"/>
              </a:solidFill>
              <a:latin typeface="Calibri" pitchFamily="34" charset="0"/>
            </a:endParaRPr>
          </a:p>
        </p:txBody>
      </p:sp>
      <p:pic>
        <p:nvPicPr>
          <p:cNvPr id="25602" name="Bildobjekt 80"/>
          <p:cNvPicPr>
            <a:picLocks noChangeAspect="1"/>
          </p:cNvPicPr>
          <p:nvPr/>
        </p:nvPicPr>
        <p:blipFill>
          <a:blip r:embed="rId3"/>
          <a:srcRect/>
          <a:stretch>
            <a:fillRect/>
          </a:stretch>
        </p:blipFill>
        <p:spPr bwMode="auto">
          <a:xfrm>
            <a:off x="1487488" y="863600"/>
            <a:ext cx="6397625"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Bildobjekt 7"/>
          <p:cNvPicPr>
            <a:picLocks noChangeAspect="1"/>
          </p:cNvPicPr>
          <p:nvPr/>
        </p:nvPicPr>
        <p:blipFill>
          <a:blip r:embed="rId3"/>
          <a:srcRect/>
          <a:stretch>
            <a:fillRect/>
          </a:stretch>
        </p:blipFill>
        <p:spPr bwMode="auto">
          <a:xfrm>
            <a:off x="1258888" y="809625"/>
            <a:ext cx="6564312" cy="4922838"/>
          </a:xfrm>
          <a:prstGeom prst="rect">
            <a:avLst/>
          </a:prstGeom>
          <a:noFill/>
          <a:ln w="9525">
            <a:noFill/>
            <a:miter lim="800000"/>
            <a:headEnd/>
            <a:tailEnd/>
          </a:ln>
        </p:spPr>
      </p:pic>
      <p:sp>
        <p:nvSpPr>
          <p:cNvPr id="27650" name="Underrubrik 2"/>
          <p:cNvSpPr txBox="1">
            <a:spLocks/>
          </p:cNvSpPr>
          <p:nvPr/>
        </p:nvSpPr>
        <p:spPr bwMode="auto">
          <a:xfrm>
            <a:off x="1187450" y="188913"/>
            <a:ext cx="7108825" cy="692150"/>
          </a:xfrm>
          <a:prstGeom prst="rect">
            <a:avLst/>
          </a:prstGeom>
          <a:noFill/>
          <a:ln w="9525">
            <a:noFill/>
            <a:miter lim="800000"/>
            <a:headEnd/>
            <a:tailEnd/>
          </a:ln>
        </p:spPr>
        <p:txBody>
          <a:bodyPr/>
          <a:lstStyle/>
          <a:p>
            <a:pPr algn="ctr">
              <a:spcBef>
                <a:spcPct val="20000"/>
              </a:spcBef>
              <a:buFont typeface="Arial" charset="0"/>
              <a:buNone/>
            </a:pPr>
            <a:r>
              <a:rPr lang="sv-SE" sz="2800" i="1">
                <a:solidFill>
                  <a:schemeClr val="accent1"/>
                </a:solidFill>
                <a:latin typeface="Calibri" pitchFamily="34" charset="0"/>
              </a:rPr>
              <a:t>How to build District Heating in London ?</a:t>
            </a:r>
          </a:p>
          <a:p>
            <a:pPr algn="ctr">
              <a:spcBef>
                <a:spcPct val="20000"/>
              </a:spcBef>
              <a:buFont typeface="Arial" charset="0"/>
              <a:buNone/>
            </a:pPr>
            <a:endParaRPr lang="sv-SE" sz="3200">
              <a:solidFill>
                <a:srgbClr val="0A2A7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787</Words>
  <Application>Microsoft Office PowerPoint</Application>
  <PresentationFormat>On-screen Show (4:3)</PresentationFormat>
  <Paragraphs>113</Paragraphs>
  <Slides>21</Slides>
  <Notes>15</Notes>
  <HiddenSlides>0</HiddenSlides>
  <MMClips>0</MMClips>
  <ScaleCrop>false</ScaleCrop>
  <HeadingPairs>
    <vt:vector size="6" baseType="variant">
      <vt:variant>
        <vt:lpstr>Fonts Used</vt:lpstr>
      </vt:variant>
      <vt:variant>
        <vt:i4>3</vt:i4>
      </vt:variant>
      <vt:variant>
        <vt:lpstr>Design Template</vt:lpstr>
      </vt:variant>
      <vt:variant>
        <vt:i4>12</vt:i4>
      </vt:variant>
      <vt:variant>
        <vt:lpstr>Slide Titles</vt:lpstr>
      </vt:variant>
      <vt:variant>
        <vt:i4>21</vt:i4>
      </vt:variant>
    </vt:vector>
  </HeadingPairs>
  <TitlesOfParts>
    <vt:vector size="36" baseType="lpstr">
      <vt:lpstr>Calibri</vt:lpstr>
      <vt:lpstr>Arial</vt:lpstr>
      <vt:lpstr>Wingdings</vt:lpstr>
      <vt:lpstr>Office-tema</vt:lpstr>
      <vt:lpstr>Office-tema</vt:lpstr>
      <vt:lpstr>Office-tema</vt:lpstr>
      <vt:lpstr>Office-tema</vt:lpstr>
      <vt:lpstr>Office-tema</vt:lpstr>
      <vt:lpstr>Office-tema</vt:lpstr>
      <vt:lpstr>Office-tema</vt:lpstr>
      <vt:lpstr>Office-tema</vt:lpstr>
      <vt:lpstr>Office-tema</vt:lpstr>
      <vt:lpstr>Office-tema</vt:lpstr>
      <vt:lpstr>Office-tema</vt:lpstr>
      <vt:lpstr>Office-tema</vt:lpstr>
      <vt:lpstr>Slide 1</vt:lpstr>
      <vt:lpstr>Slide 2</vt:lpstr>
      <vt:lpstr>Slide 3</vt:lpstr>
      <vt:lpstr>Support to new CELSIUS Cities</vt:lpstr>
      <vt:lpstr>Gothenburg New Demonstrators</vt:lpstr>
      <vt:lpstr>Rotterdam New Demonstrators</vt:lpstr>
      <vt:lpstr>London New Demonstrators</vt:lpstr>
      <vt:lpstr>Slide 8</vt:lpstr>
      <vt:lpstr>Slide 9</vt:lpstr>
      <vt:lpstr>Slide 10</vt:lpstr>
      <vt:lpstr>Slide 11</vt:lpstr>
      <vt:lpstr>Slide 12</vt:lpstr>
      <vt:lpstr>Slide 13</vt:lpstr>
      <vt:lpstr>Cologne New Demonstrators</vt:lpstr>
      <vt:lpstr>Genua New Demonstrators</vt:lpstr>
      <vt:lpstr>Demonstrator Inaugurations</vt:lpstr>
      <vt:lpstr>Upcoming Inauguration</vt:lpstr>
      <vt:lpstr>Last Event</vt:lpstr>
      <vt:lpstr>CELSIUS Outcome</vt:lpstr>
      <vt:lpstr>CELSIUS Outcome</vt:lpstr>
      <vt:lpstr>Thank you!</vt:lpstr>
    </vt:vector>
  </TitlesOfParts>
  <Company>Goteborg Energi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Jonas Cognell</dc:creator>
  <cp:lastModifiedBy>kellyv</cp:lastModifiedBy>
  <cp:revision>73</cp:revision>
  <cp:lastPrinted>2013-05-21T11:46:31Z</cp:lastPrinted>
  <dcterms:created xsi:type="dcterms:W3CDTF">2013-04-26T13:39:14Z</dcterms:created>
  <dcterms:modified xsi:type="dcterms:W3CDTF">2014-12-02T17:51:55Z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0x0101001855DD795E15FD4A928B1CAAFBC4F614</vt:lpwstr>
  </property>
  <property fmtid="{D5CDD505-2E9C-101B-9397-08002B2CF9AE}" pid="3" name="CLS_WorkPackages">
    <vt:lpwstr>1;#WP1|6aef8409-9711-4256-bb6a-97244652c3b8</vt:lpwstr>
  </property>
  <property fmtid="{D5CDD505-2E9C-101B-9397-08002B2CF9AE}" pid="4" name="CLS_Deliverable">
    <vt:lpwstr>13;#D1.1 CELSIUS-project handbook|c6ed875f-6638-491f-afaf-3b948cfc57b8</vt:lpwstr>
  </property>
  <property fmtid="{D5CDD505-2E9C-101B-9397-08002B2CF9AE}" pid="5" name="CLS_Demonstrator">
    <vt:lpwstr/>
  </property>
  <property fmtid="{D5CDD505-2E9C-101B-9397-08002B2CF9AE}" pid="6" name="CLS_Cities">
    <vt:lpwstr>3;#Gothenburg|a248877c-379c-4a1e-93f1-06792d52f52b</vt:lpwstr>
  </property>
  <property fmtid="{D5CDD505-2E9C-101B-9397-08002B2CF9AE}" pid="7" name="CLS_DocumentType">
    <vt:lpwstr>31;#Template|6ca53364-5fab-4832-bdad-46e7ae8168b0</vt:lpwstr>
  </property>
</Properties>
</file>